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4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5" r:id="rId1"/>
  </p:sldMasterIdLst>
  <p:notesMasterIdLst>
    <p:notesMasterId r:id="rId27"/>
  </p:notesMasterIdLst>
  <p:sldIdLst>
    <p:sldId id="274" r:id="rId2"/>
    <p:sldId id="322" r:id="rId3"/>
    <p:sldId id="318" r:id="rId4"/>
    <p:sldId id="323" r:id="rId5"/>
    <p:sldId id="333" r:id="rId6"/>
    <p:sldId id="334" r:id="rId7"/>
    <p:sldId id="332" r:id="rId8"/>
    <p:sldId id="340" r:id="rId9"/>
    <p:sldId id="330" r:id="rId10"/>
    <p:sldId id="337" r:id="rId11"/>
    <p:sldId id="321" r:id="rId12"/>
    <p:sldId id="304" r:id="rId13"/>
    <p:sldId id="306" r:id="rId14"/>
    <p:sldId id="339" r:id="rId15"/>
    <p:sldId id="308" r:id="rId16"/>
    <p:sldId id="319" r:id="rId17"/>
    <p:sldId id="341" r:id="rId18"/>
    <p:sldId id="311" r:id="rId19"/>
    <p:sldId id="325" r:id="rId20"/>
    <p:sldId id="326" r:id="rId21"/>
    <p:sldId id="327" r:id="rId22"/>
    <p:sldId id="328" r:id="rId23"/>
    <p:sldId id="329" r:id="rId24"/>
    <p:sldId id="320" r:id="rId25"/>
    <p:sldId id="299" r:id="rId26"/>
  </p:sldIdLst>
  <p:sldSz cx="9144000" cy="6858000" type="screen4x3"/>
  <p:notesSz cx="7315200" cy="96012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000066"/>
    <a:srgbClr val="663300"/>
    <a:srgbClr val="32A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4" autoAdjust="0"/>
    <p:restoredTop sz="95179" autoAdjust="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3EF87F6-9CEC-45A2-B5F9-C60F3024745A}" type="datetimeFigureOut">
              <a:rPr lang="sk-SK"/>
              <a:pPr>
                <a:defRPr/>
              </a:pPr>
              <a:t>23. 10. 2015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F45A27BD-5F49-4F64-AD48-66E8B928A00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4380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A27BD-5F49-4F64-AD48-66E8B928A004}" type="slidenum">
              <a:rPr lang="sk-SK" altLang="sk-SK" smtClean="0"/>
              <a:pPr/>
              <a:t>1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1615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A27BD-5F49-4F64-AD48-66E8B928A004}" type="slidenum">
              <a:rPr lang="sk-SK" altLang="sk-SK" smtClean="0"/>
              <a:pPr/>
              <a:t>2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8775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A27BD-5F49-4F64-AD48-66E8B928A004}" type="slidenum">
              <a:rPr lang="sk-SK" altLang="sk-SK" smtClean="0"/>
              <a:pPr/>
              <a:t>6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3463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A27BD-5F49-4F64-AD48-66E8B928A004}" type="slidenum">
              <a:rPr lang="sk-SK" altLang="sk-SK" smtClean="0"/>
              <a:pPr/>
              <a:t>12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5195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5325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325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325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5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5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5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5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5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6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6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6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6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326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326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532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8B82E7-3B05-4210-97B5-7DAD75D2B9E0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532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altLang="sk-SK" noProof="0" smtClean="0"/>
              <a:t>Kliknite sem a upravte štýl predlohy nadpisov.</a:t>
            </a:r>
          </a:p>
        </p:txBody>
      </p:sp>
      <p:sp>
        <p:nvSpPr>
          <p:cNvPr id="532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sk-SK" altLang="sk-SK" noProof="0" smtClean="0"/>
              <a:t>Kliknite sem a upravte štýl predlohy podnadpisov.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E17305-9F72-4985-B3B7-25669CC202DC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4232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079C73-C7F9-4ADB-8C32-F3B2A7A7D672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9926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5562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BC14B2-EC92-4BF3-958F-B292AE31DF8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2893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5472A9-1B13-4863-BB5E-70457E10CF0D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245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DD1407-C4A4-4476-820F-B5D78F0D73C3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063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986EB7-BC58-4B7A-86C0-CB9B0EC94430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0373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802373-0504-4049-94F6-9CB950BB4CC6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1982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FAD2BC-D3C7-47F7-BEFA-AC4A96559C74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7398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28B849-FF3D-46DE-86C0-B743DAF4F3E0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0535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50263C-2BC6-41C7-BA91-309C6A7EBD28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135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574F8478-3425-473E-9EE9-772060618D20}" type="slidenum">
              <a:rPr lang="sk-SK" altLang="sk-SK"/>
              <a:pPr/>
              <a:t>‹#›</a:t>
            </a:fld>
            <a:endParaRPr lang="sk-SK" altLang="sk-SK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altLang="sk-SK">
                <a:solidFill>
                  <a:schemeClr val="hlink"/>
                </a:solidFill>
              </a:endParaRPr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altLang="sk-SK">
                <a:solidFill>
                  <a:schemeClr val="hlink"/>
                </a:solidFill>
              </a:endParaRPr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altLang="sk-SK">
                <a:solidFill>
                  <a:schemeClr val="accent2"/>
                </a:solidFill>
              </a:endParaRPr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altLang="sk-SK">
                <a:solidFill>
                  <a:schemeClr val="hlink"/>
                </a:solidFill>
              </a:endParaRPr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altLang="sk-SK">
                <a:solidFill>
                  <a:schemeClr val="accent2"/>
                </a:solidFill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 altLang="sk-SK">
                <a:solidFill>
                  <a:schemeClr val="accent2"/>
                </a:solidFill>
              </a:endParaRPr>
            </a:p>
          </p:txBody>
        </p:sp>
      </p:grpSp>
      <p:sp>
        <p:nvSpPr>
          <p:cNvPr id="522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522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23.png"/><Relationship Id="rId18" Type="http://schemas.openxmlformats.org/officeDocument/2006/relationships/image" Target="../media/image4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tags" Target="../tags/tag94.xml"/><Relationship Id="rId16" Type="http://schemas.openxmlformats.org/officeDocument/2006/relationships/image" Target="../media/image26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7.png"/><Relationship Id="rId5" Type="http://schemas.openxmlformats.org/officeDocument/2006/relationships/tags" Target="../tags/tag97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4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49.pn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48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47.png"/><Relationship Id="rId5" Type="http://schemas.openxmlformats.org/officeDocument/2006/relationships/tags" Target="../tags/tag106.xml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tags" Target="../tags/tag105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tags" Target="../tags/tag110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13.xml"/><Relationship Id="rId15" Type="http://schemas.openxmlformats.org/officeDocument/2006/relationships/image" Target="../media/image5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9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image" Target="../media/image62.png"/><Relationship Id="rId3" Type="http://schemas.openxmlformats.org/officeDocument/2006/relationships/tags" Target="../tags/tag120.xml"/><Relationship Id="rId21" Type="http://schemas.openxmlformats.org/officeDocument/2006/relationships/image" Target="../media/image24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image" Target="../media/image61.png"/><Relationship Id="rId25" Type="http://schemas.openxmlformats.org/officeDocument/2006/relationships/image" Target="../media/image63.png"/><Relationship Id="rId2" Type="http://schemas.openxmlformats.org/officeDocument/2006/relationships/tags" Target="../tags/tag119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23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image" Target="../media/image27.png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image" Target="../media/image26.png"/><Relationship Id="rId10" Type="http://schemas.openxmlformats.org/officeDocument/2006/relationships/tags" Target="../tags/tag127.xml"/><Relationship Id="rId19" Type="http://schemas.openxmlformats.org/officeDocument/2006/relationships/image" Target="../media/image22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image" Target="../media/image65.png"/><Relationship Id="rId26" Type="http://schemas.openxmlformats.org/officeDocument/2006/relationships/image" Target="../media/image25.png"/><Relationship Id="rId3" Type="http://schemas.openxmlformats.org/officeDocument/2006/relationships/tags" Target="../tags/tag135.xml"/><Relationship Id="rId21" Type="http://schemas.openxmlformats.org/officeDocument/2006/relationships/image" Target="../media/image68.png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image" Target="../media/image62.png"/><Relationship Id="rId25" Type="http://schemas.openxmlformats.org/officeDocument/2006/relationships/image" Target="../media/image24.png"/><Relationship Id="rId2" Type="http://schemas.openxmlformats.org/officeDocument/2006/relationships/tags" Target="../tags/tag134.xml"/><Relationship Id="rId16" Type="http://schemas.openxmlformats.org/officeDocument/2006/relationships/image" Target="../media/image64.png"/><Relationship Id="rId20" Type="http://schemas.openxmlformats.org/officeDocument/2006/relationships/image" Target="../media/image67.png"/><Relationship Id="rId29" Type="http://schemas.openxmlformats.org/officeDocument/2006/relationships/image" Target="../media/image63.pn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image" Target="../media/image23.png"/><Relationship Id="rId5" Type="http://schemas.openxmlformats.org/officeDocument/2006/relationships/tags" Target="../tags/tag137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tags" Target="../tags/tag142.xml"/><Relationship Id="rId19" Type="http://schemas.openxmlformats.org/officeDocument/2006/relationships/image" Target="../media/image66.pn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image" Target="../media/image69.png"/><Relationship Id="rId27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image" Target="../media/image70.png"/><Relationship Id="rId18" Type="http://schemas.openxmlformats.org/officeDocument/2006/relationships/image" Target="../media/image66.png"/><Relationship Id="rId3" Type="http://schemas.openxmlformats.org/officeDocument/2006/relationships/tags" Target="../tags/tag149.xml"/><Relationship Id="rId21" Type="http://schemas.openxmlformats.org/officeDocument/2006/relationships/image" Target="../media/image69.png"/><Relationship Id="rId7" Type="http://schemas.openxmlformats.org/officeDocument/2006/relationships/tags" Target="../tags/tag153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65.png"/><Relationship Id="rId2" Type="http://schemas.openxmlformats.org/officeDocument/2006/relationships/tags" Target="../tags/tag148.xml"/><Relationship Id="rId16" Type="http://schemas.openxmlformats.org/officeDocument/2006/relationships/image" Target="../media/image73.png"/><Relationship Id="rId20" Type="http://schemas.openxmlformats.org/officeDocument/2006/relationships/image" Target="../media/image68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image" Target="../media/image72.png"/><Relationship Id="rId23" Type="http://schemas.openxmlformats.org/officeDocument/2006/relationships/image" Target="../media/image75.png"/><Relationship Id="rId10" Type="http://schemas.openxmlformats.org/officeDocument/2006/relationships/tags" Target="../tags/tag156.xml"/><Relationship Id="rId19" Type="http://schemas.openxmlformats.org/officeDocument/2006/relationships/image" Target="../media/image67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image" Target="../media/image71.png"/><Relationship Id="rId22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image" Target="../media/image65.png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image" Target="../media/image78.png"/><Relationship Id="rId17" Type="http://schemas.openxmlformats.org/officeDocument/2006/relationships/image" Target="../media/image69.png"/><Relationship Id="rId2" Type="http://schemas.openxmlformats.org/officeDocument/2006/relationships/tags" Target="../tags/tag159.xml"/><Relationship Id="rId16" Type="http://schemas.openxmlformats.org/officeDocument/2006/relationships/image" Target="../media/image68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image" Target="../media/image77.png"/><Relationship Id="rId5" Type="http://schemas.openxmlformats.org/officeDocument/2006/relationships/tags" Target="../tags/tag162.xml"/><Relationship Id="rId15" Type="http://schemas.openxmlformats.org/officeDocument/2006/relationships/image" Target="../media/image67.png"/><Relationship Id="rId10" Type="http://schemas.openxmlformats.org/officeDocument/2006/relationships/image" Target="../media/image76.png"/><Relationship Id="rId4" Type="http://schemas.openxmlformats.org/officeDocument/2006/relationships/tags" Target="../tags/tag16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image" Target="../media/image78.png"/><Relationship Id="rId18" Type="http://schemas.openxmlformats.org/officeDocument/2006/relationships/image" Target="../media/image68.png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image" Target="../media/image77.png"/><Relationship Id="rId17" Type="http://schemas.openxmlformats.org/officeDocument/2006/relationships/image" Target="../media/image67.png"/><Relationship Id="rId2" Type="http://schemas.openxmlformats.org/officeDocument/2006/relationships/tags" Target="../tags/tag167.xml"/><Relationship Id="rId16" Type="http://schemas.openxmlformats.org/officeDocument/2006/relationships/image" Target="../media/image66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image" Target="../media/image76.png"/><Relationship Id="rId5" Type="http://schemas.openxmlformats.org/officeDocument/2006/relationships/tags" Target="../tags/tag170.xml"/><Relationship Id="rId15" Type="http://schemas.openxmlformats.org/officeDocument/2006/relationships/image" Target="../media/image6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9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4.png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image" Target="../media/image83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image" Target="../media/image82.png"/><Relationship Id="rId5" Type="http://schemas.openxmlformats.org/officeDocument/2006/relationships/tags" Target="../tags/tag179.xml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tags" Target="../tags/tag178.xml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184.xml"/><Relationship Id="rId7" Type="http://schemas.openxmlformats.org/officeDocument/2006/relationships/image" Target="../media/image89.pn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openxmlformats.org/officeDocument/2006/relationships/tags" Target="../tags/tag3.xml"/><Relationship Id="rId21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1.png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tags" Target="../tags/tag187.xml"/><Relationship Id="rId7" Type="http://schemas.openxmlformats.org/officeDocument/2006/relationships/image" Target="../media/image92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9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8.xml"/><Relationship Id="rId9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9.xml"/><Relationship Id="rId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1.png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image" Target="../media/image100.png"/><Relationship Id="rId17" Type="http://schemas.openxmlformats.org/officeDocument/2006/relationships/image" Target="../media/image105.jpeg"/><Relationship Id="rId2" Type="http://schemas.openxmlformats.org/officeDocument/2006/relationships/tags" Target="../tags/tag191.xml"/><Relationship Id="rId16" Type="http://schemas.openxmlformats.org/officeDocument/2006/relationships/image" Target="../media/image104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image" Target="../media/image99.png"/><Relationship Id="rId5" Type="http://schemas.openxmlformats.org/officeDocument/2006/relationships/tags" Target="../tags/tag194.xml"/><Relationship Id="rId15" Type="http://schemas.openxmlformats.org/officeDocument/2006/relationships/image" Target="../media/image103.png"/><Relationship Id="rId10" Type="http://schemas.openxmlformats.org/officeDocument/2006/relationships/image" Target="../media/image98.jpg"/><Relationship Id="rId4" Type="http://schemas.openxmlformats.org/officeDocument/2006/relationships/tags" Target="../tags/tag193.xml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tags" Target="../tags/tag199.xml"/><Relationship Id="rId7" Type="http://schemas.openxmlformats.org/officeDocument/2006/relationships/image" Target="../media/image106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98.jpg"/><Relationship Id="rId5" Type="http://schemas.openxmlformats.org/officeDocument/2006/relationships/image" Target="../media/image9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image" Target="../media/image1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28.png"/><Relationship Id="rId3" Type="http://schemas.openxmlformats.org/officeDocument/2006/relationships/tags" Target="../tags/tag22.xml"/><Relationship Id="rId21" Type="http://schemas.openxmlformats.org/officeDocument/2006/relationships/image" Target="../media/image23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27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6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tags" Target="../tags/tag29.xml"/><Relationship Id="rId19" Type="http://schemas.openxmlformats.org/officeDocument/2006/relationships/image" Target="../media/image21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notesSlide" Target="../notesSlides/notesSlide3.xml"/><Relationship Id="rId26" Type="http://schemas.openxmlformats.org/officeDocument/2006/relationships/image" Target="../media/image30.png"/><Relationship Id="rId3" Type="http://schemas.openxmlformats.org/officeDocument/2006/relationships/tags" Target="../tags/tag39.xml"/><Relationship Id="rId21" Type="http://schemas.openxmlformats.org/officeDocument/2006/relationships/image" Target="../media/image25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24.png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image" Target="../media/image23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32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7.png"/><Relationship Id="rId28" Type="http://schemas.openxmlformats.org/officeDocument/2006/relationships/image" Target="../media/image21.png"/><Relationship Id="rId10" Type="http://schemas.openxmlformats.org/officeDocument/2006/relationships/tags" Target="../tags/tag46.xml"/><Relationship Id="rId19" Type="http://schemas.openxmlformats.org/officeDocument/2006/relationships/image" Target="../media/image22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image" Target="../media/image24.png"/><Relationship Id="rId3" Type="http://schemas.openxmlformats.org/officeDocument/2006/relationships/tags" Target="../tags/tag55.xml"/><Relationship Id="rId21" Type="http://schemas.openxmlformats.org/officeDocument/2006/relationships/image" Target="../media/image27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image" Target="../media/image23.png"/><Relationship Id="rId2" Type="http://schemas.openxmlformats.org/officeDocument/2006/relationships/tags" Target="../tags/tag5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image" Target="../media/image7.png"/><Relationship Id="rId10" Type="http://schemas.openxmlformats.org/officeDocument/2006/relationships/tags" Target="../tags/tag62.xml"/><Relationship Id="rId19" Type="http://schemas.openxmlformats.org/officeDocument/2006/relationships/image" Target="../media/image25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image" Target="../media/image7.png"/><Relationship Id="rId26" Type="http://schemas.openxmlformats.org/officeDocument/2006/relationships/image" Target="../media/image34.png"/><Relationship Id="rId3" Type="http://schemas.openxmlformats.org/officeDocument/2006/relationships/tags" Target="../tags/tag68.xml"/><Relationship Id="rId21" Type="http://schemas.openxmlformats.org/officeDocument/2006/relationships/image" Target="../media/image24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33.png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image" Target="../media/image23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27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image" Target="../media/image26.png"/><Relationship Id="rId10" Type="http://schemas.openxmlformats.org/officeDocument/2006/relationships/tags" Target="../tags/tag75.xml"/><Relationship Id="rId19" Type="http://schemas.openxmlformats.org/officeDocument/2006/relationships/image" Target="../media/image22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image" Target="../media/image25.png"/><Relationship Id="rId27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35.png"/><Relationship Id="rId18" Type="http://schemas.openxmlformats.org/officeDocument/2006/relationships/image" Target="../media/image37.png"/><Relationship Id="rId3" Type="http://schemas.openxmlformats.org/officeDocument/2006/relationships/tags" Target="../tags/tag84.xml"/><Relationship Id="rId21" Type="http://schemas.openxmlformats.org/officeDocument/2006/relationships/image" Target="../media/image40.png"/><Relationship Id="rId7" Type="http://schemas.openxmlformats.org/officeDocument/2006/relationships/tags" Target="../tags/tag88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9.png"/><Relationship Id="rId2" Type="http://schemas.openxmlformats.org/officeDocument/2006/relationships/tags" Target="../tags/tag83.xml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image" Target="../media/image18.png"/><Relationship Id="rId23" Type="http://schemas.openxmlformats.org/officeDocument/2006/relationships/image" Target="../media/image42.png"/><Relationship Id="rId10" Type="http://schemas.openxmlformats.org/officeDocument/2006/relationships/tags" Target="../tags/tag91.xml"/><Relationship Id="rId19" Type="http://schemas.openxmlformats.org/officeDocument/2006/relationships/image" Target="../media/image38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image" Target="../media/image17.pn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43808" y="1828800"/>
            <a:ext cx="6147792" cy="2209800"/>
          </a:xfrm>
        </p:spPr>
        <p:txBody>
          <a:bodyPr/>
          <a:lstStyle/>
          <a:p>
            <a:r>
              <a:rPr lang="en-US" altLang="sk-SK" sz="4400" smtClean="0"/>
              <a:t>HOUSING MARKETS:</a:t>
            </a:r>
            <a:br>
              <a:rPr lang="en-US" altLang="sk-SK" sz="4400" smtClean="0"/>
            </a:br>
            <a:r>
              <a:rPr lang="en-US" altLang="sk-SK" sz="4800" smtClean="0"/>
              <a:t>graphs &amp; co.</a:t>
            </a:r>
            <a:endParaRPr lang="sk-SK" altLang="sk-SK" sz="480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4292600"/>
            <a:ext cx="4969346" cy="2114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sk-SK" sz="2600" smtClean="0"/>
          </a:p>
          <a:p>
            <a:pPr>
              <a:lnSpc>
                <a:spcPct val="80000"/>
              </a:lnSpc>
            </a:pPr>
            <a:r>
              <a:rPr lang="en-US" altLang="sk-SK" sz="2600" smtClean="0"/>
              <a:t>Katar</a:t>
            </a:r>
            <a:r>
              <a:rPr lang="sk-SK" altLang="sk-SK" sz="2600"/>
              <a:t>ína Cechlárová</a:t>
            </a:r>
          </a:p>
          <a:p>
            <a:pPr>
              <a:lnSpc>
                <a:spcPct val="80000"/>
              </a:lnSpc>
            </a:pPr>
            <a:endParaRPr lang="en-US" altLang="sk-SK" sz="2000" smtClean="0"/>
          </a:p>
          <a:p>
            <a:pPr>
              <a:lnSpc>
                <a:spcPct val="80000"/>
              </a:lnSpc>
            </a:pPr>
            <a:r>
              <a:rPr lang="sk-SK" altLang="sk-SK" sz="2000" smtClean="0"/>
              <a:t>P</a:t>
            </a:r>
            <a:r>
              <a:rPr lang="en-US" altLang="sk-SK" sz="2000"/>
              <a:t>. J. </a:t>
            </a:r>
            <a:r>
              <a:rPr lang="sk-SK" altLang="sk-SK" sz="2000"/>
              <a:t>Šafárik </a:t>
            </a:r>
            <a:r>
              <a:rPr lang="sk-SK" altLang="sk-SK" sz="2000" smtClean="0"/>
              <a:t>University</a:t>
            </a:r>
            <a:r>
              <a:rPr lang="en-US" altLang="sk-SK" sz="2000" smtClean="0"/>
              <a:t>, </a:t>
            </a:r>
            <a:r>
              <a:rPr lang="sk-SK" altLang="sk-SK" sz="2000" smtClean="0"/>
              <a:t>Košic</a:t>
            </a:r>
            <a:r>
              <a:rPr lang="en-US" altLang="sk-SK" sz="2000"/>
              <a:t>e</a:t>
            </a:r>
            <a:r>
              <a:rPr lang="sk-SK" altLang="sk-SK" sz="2000"/>
              <a:t>, Slovakia</a:t>
            </a:r>
            <a:endParaRPr lang="en-US" altLang="sk-SK" sz="2000"/>
          </a:p>
          <a:p>
            <a:pPr>
              <a:lnSpc>
                <a:spcPct val="80000"/>
              </a:lnSpc>
            </a:pPr>
            <a:endParaRPr lang="sk-SK" altLang="sk-SK" sz="2600"/>
          </a:p>
          <a:p>
            <a:pPr>
              <a:lnSpc>
                <a:spcPct val="80000"/>
              </a:lnSpc>
            </a:pPr>
            <a:r>
              <a:rPr lang="en-US" altLang="sk-SK" sz="1600" smtClean="0"/>
              <a:t>Bilbao, October 23, </a:t>
            </a:r>
            <a:r>
              <a:rPr lang="sk-SK" altLang="sk-SK" sz="1600" smtClean="0"/>
              <a:t>201</a:t>
            </a:r>
            <a:r>
              <a:rPr lang="en-US" altLang="sk-SK" sz="1600" smtClean="0"/>
              <a:t>5</a:t>
            </a:r>
            <a:endParaRPr lang="sk-SK" altLang="sk-SK" sz="1600"/>
          </a:p>
        </p:txBody>
      </p:sp>
      <p:pic>
        <p:nvPicPr>
          <p:cNvPr id="54278" name="Picture 6" descr="pf-logo-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292600"/>
            <a:ext cx="19558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to find strong core</a:t>
            </a:r>
            <a:endParaRPr lang="sk-SK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>
          <a:xfrm>
            <a:off x="323528" y="6248400"/>
            <a:ext cx="5696272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8" name="Obrázo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6" y="1456637"/>
            <a:ext cx="2135332" cy="1612323"/>
          </a:xfrm>
          <a:prstGeom prst="rect">
            <a:avLst/>
          </a:prstGeom>
        </p:spPr>
      </p:pic>
      <p:sp>
        <p:nvSpPr>
          <p:cNvPr id="47" name="Obdĺžnik 46"/>
          <p:cNvSpPr/>
          <p:nvPr/>
        </p:nvSpPr>
        <p:spPr>
          <a:xfrm>
            <a:off x="636159" y="1412776"/>
            <a:ext cx="2351665" cy="1739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2" name="Rovná spojovacia šípka 101"/>
          <p:cNvCxnSpPr>
            <a:endCxn id="101" idx="0"/>
          </p:cNvCxnSpPr>
          <p:nvPr/>
        </p:nvCxnSpPr>
        <p:spPr>
          <a:xfrm>
            <a:off x="6152119" y="4162013"/>
            <a:ext cx="6304" cy="1645977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Voľný tvar 104"/>
          <p:cNvSpPr/>
          <p:nvPr/>
        </p:nvSpPr>
        <p:spPr>
          <a:xfrm rot="11921597">
            <a:off x="7239066" y="4389527"/>
            <a:ext cx="739055" cy="1105821"/>
          </a:xfrm>
          <a:custGeom>
            <a:avLst/>
            <a:gdLst>
              <a:gd name="connsiteX0" fmla="*/ 647453 w 647453"/>
              <a:gd name="connsiteY0" fmla="*/ 956603 h 956603"/>
              <a:gd name="connsiteX1" fmla="*/ 339 w 647453"/>
              <a:gd name="connsiteY1" fmla="*/ 492369 h 956603"/>
              <a:gd name="connsiteX2" fmla="*/ 577115 w 647453"/>
              <a:gd name="connsiteY2" fmla="*/ 0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453" h="956603">
                <a:moveTo>
                  <a:pt x="647453" y="956603"/>
                </a:moveTo>
                <a:cubicBezTo>
                  <a:pt x="329757" y="804203"/>
                  <a:pt x="12062" y="651803"/>
                  <a:pt x="339" y="492369"/>
                </a:cubicBezTo>
                <a:cubicBezTo>
                  <a:pt x="-11384" y="332935"/>
                  <a:pt x="282865" y="166467"/>
                  <a:pt x="577115" y="0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18" name="Skupina 117"/>
          <p:cNvGrpSpPr/>
          <p:nvPr/>
        </p:nvGrpSpPr>
        <p:grpSpPr>
          <a:xfrm>
            <a:off x="4882528" y="3769100"/>
            <a:ext cx="2766601" cy="2468212"/>
            <a:chOff x="4882528" y="3583253"/>
            <a:chExt cx="2766601" cy="2468212"/>
          </a:xfrm>
        </p:grpSpPr>
        <p:sp>
          <p:nvSpPr>
            <p:cNvPr id="96" name="Ovál 95"/>
            <p:cNvSpPr/>
            <p:nvPr/>
          </p:nvSpPr>
          <p:spPr>
            <a:xfrm>
              <a:off x="5224165" y="4238869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7" name="Ovál 96"/>
            <p:cNvSpPr/>
            <p:nvPr/>
          </p:nvSpPr>
          <p:spPr>
            <a:xfrm>
              <a:off x="5186938" y="5209567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8" name="Ovál 97"/>
            <p:cNvSpPr/>
            <p:nvPr/>
          </p:nvSpPr>
          <p:spPr>
            <a:xfrm>
              <a:off x="6993078" y="5231595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9" name="Ovál 98"/>
            <p:cNvSpPr/>
            <p:nvPr/>
          </p:nvSpPr>
          <p:spPr>
            <a:xfrm>
              <a:off x="6127235" y="3761081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0" name="Ovál 99"/>
            <p:cNvSpPr/>
            <p:nvPr/>
          </p:nvSpPr>
          <p:spPr>
            <a:xfrm>
              <a:off x="7248062" y="3963562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1" name="Ovál 100"/>
            <p:cNvSpPr/>
            <p:nvPr/>
          </p:nvSpPr>
          <p:spPr>
            <a:xfrm>
              <a:off x="6085889" y="5622143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07" name="Obrázok 10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173" y="3583253"/>
              <a:ext cx="207645" cy="150495"/>
            </a:xfrm>
            <a:prstGeom prst="rect">
              <a:avLst/>
            </a:prstGeom>
          </p:spPr>
        </p:pic>
        <p:pic>
          <p:nvPicPr>
            <p:cNvPr id="108" name="Obrázok 10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528" y="5458913"/>
              <a:ext cx="213360" cy="154305"/>
            </a:xfrm>
            <a:prstGeom prst="rect">
              <a:avLst/>
            </a:prstGeom>
          </p:spPr>
        </p:pic>
        <p:pic>
          <p:nvPicPr>
            <p:cNvPr id="109" name="Obrázok 10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827" y="5900970"/>
              <a:ext cx="219075" cy="150495"/>
            </a:xfrm>
            <a:prstGeom prst="rect">
              <a:avLst/>
            </a:prstGeom>
          </p:spPr>
        </p:pic>
        <p:pic>
          <p:nvPicPr>
            <p:cNvPr id="110" name="Obrázok 10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331" y="5233332"/>
              <a:ext cx="215265" cy="154305"/>
            </a:xfrm>
            <a:prstGeom prst="rect">
              <a:avLst/>
            </a:prstGeom>
          </p:spPr>
        </p:pic>
        <p:pic>
          <p:nvPicPr>
            <p:cNvPr id="111" name="Obrázok 1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69" y="3780179"/>
              <a:ext cx="213360" cy="150495"/>
            </a:xfrm>
            <a:prstGeom prst="rect">
              <a:avLst/>
            </a:prstGeom>
          </p:spPr>
        </p:pic>
        <p:pic>
          <p:nvPicPr>
            <p:cNvPr id="112" name="Obrázok 11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610" y="3916726"/>
              <a:ext cx="215265" cy="154305"/>
            </a:xfrm>
            <a:prstGeom prst="rect">
              <a:avLst/>
            </a:prstGeom>
          </p:spPr>
        </p:pic>
      </p:grpSp>
      <p:cxnSp>
        <p:nvCxnSpPr>
          <p:cNvPr id="114" name="Rovná spojovacia šípka 113"/>
          <p:cNvCxnSpPr/>
          <p:nvPr/>
        </p:nvCxnSpPr>
        <p:spPr>
          <a:xfrm flipH="1">
            <a:off x="7065612" y="4367051"/>
            <a:ext cx="201719" cy="1028363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02373-0504-4049-94F6-9CB950BB4CC6}" type="slidenum">
              <a:rPr lang="sk-SK" altLang="sk-SK" smtClean="0"/>
              <a:pPr/>
              <a:t>10</a:t>
            </a:fld>
            <a:endParaRPr lang="sk-SK" altLang="sk-SK"/>
          </a:p>
        </p:txBody>
      </p:sp>
      <p:cxnSp>
        <p:nvCxnSpPr>
          <p:cNvPr id="52" name="Rovná spojovacia šípka 51"/>
          <p:cNvCxnSpPr/>
          <p:nvPr/>
        </p:nvCxnSpPr>
        <p:spPr>
          <a:xfrm flipH="1" flipV="1">
            <a:off x="6242619" y="4026712"/>
            <a:ext cx="960928" cy="207259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o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79022"/>
            <a:ext cx="5443105" cy="1324841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5085065" y="4067565"/>
            <a:ext cx="1954951" cy="1437007"/>
            <a:chOff x="5085065" y="4067565"/>
            <a:chExt cx="1954951" cy="1437007"/>
          </a:xfrm>
        </p:grpSpPr>
        <p:cxnSp>
          <p:nvCxnSpPr>
            <p:cNvPr id="45" name="Rovná spojovacia šípka 44"/>
            <p:cNvCxnSpPr>
              <a:stCxn id="96" idx="6"/>
              <a:endCxn id="98" idx="2"/>
            </p:cNvCxnSpPr>
            <p:nvPr/>
          </p:nvCxnSpPr>
          <p:spPr>
            <a:xfrm>
              <a:off x="5369233" y="4511846"/>
              <a:ext cx="1623845" cy="992726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Voľný tvar 55"/>
            <p:cNvSpPr/>
            <p:nvPr/>
          </p:nvSpPr>
          <p:spPr>
            <a:xfrm rot="3487248">
              <a:off x="5872247" y="3754764"/>
              <a:ext cx="380587" cy="1954951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5" name="Voľný tvar 64"/>
            <p:cNvSpPr/>
            <p:nvPr/>
          </p:nvSpPr>
          <p:spPr>
            <a:xfrm rot="3487248">
              <a:off x="5534932" y="3789154"/>
              <a:ext cx="232757" cy="789580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cxnSp>
        <p:nvCxnSpPr>
          <p:cNvPr id="30" name="Rovná spojovacia šípka 29"/>
          <p:cNvCxnSpPr/>
          <p:nvPr/>
        </p:nvCxnSpPr>
        <p:spPr>
          <a:xfrm flipV="1">
            <a:off x="6231757" y="4259943"/>
            <a:ext cx="1018249" cy="1535361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5652120" y="3356992"/>
            <a:ext cx="2162978" cy="2891408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3" name="Obrázok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655502"/>
            <a:ext cx="2680335" cy="226695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5086510" y="4219965"/>
            <a:ext cx="935287" cy="985573"/>
            <a:chOff x="5086510" y="4219965"/>
            <a:chExt cx="935287" cy="985573"/>
          </a:xfrm>
        </p:grpSpPr>
        <p:sp>
          <p:nvSpPr>
            <p:cNvPr id="36" name="Voľný tvar 35"/>
            <p:cNvSpPr/>
            <p:nvPr/>
          </p:nvSpPr>
          <p:spPr>
            <a:xfrm rot="3487248">
              <a:off x="5438842" y="4622582"/>
              <a:ext cx="230624" cy="935287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7" name="Voľný tvar 36"/>
            <p:cNvSpPr/>
            <p:nvPr/>
          </p:nvSpPr>
          <p:spPr>
            <a:xfrm rot="3487248">
              <a:off x="5499077" y="3941554"/>
              <a:ext cx="232757" cy="789580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36786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1080120"/>
          </a:xfrm>
        </p:spPr>
        <p:txBody>
          <a:bodyPr/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complexity – Who is Who</a:t>
            </a:r>
            <a:endParaRPr lang="sk-SK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>
          <a:xfrm>
            <a:off x="395536" y="6248400"/>
            <a:ext cx="5624264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6" name="Obrázo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60613"/>
            <a:ext cx="5427318" cy="17318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4" y="1727508"/>
            <a:ext cx="5448930" cy="192075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8334227" cy="174260"/>
          </a:xfrm>
          <a:prstGeom prst="rect">
            <a:avLst/>
          </a:prstGeom>
        </p:spPr>
      </p:pic>
      <p:pic>
        <p:nvPicPr>
          <p:cNvPr id="40" name="Obrázok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" y="4509120"/>
            <a:ext cx="7787501" cy="432048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92" y="2029233"/>
            <a:ext cx="4174970" cy="1399767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5095267" cy="158740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56151"/>
            <a:ext cx="7632777" cy="163218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02373-0504-4049-94F6-9CB950BB4CC6}" type="slidenum">
              <a:rPr lang="sk-SK" altLang="sk-SK" smtClean="0"/>
              <a:pPr/>
              <a:t>11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660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r>
              <a:rPr lang="en-US" altLang="sk-SK" sz="4000">
                <a:latin typeface="Times New Roman" panose="02020603050405020304" pitchFamily="18" charset="0"/>
                <a:cs typeface="Times New Roman" panose="02020603050405020304" pitchFamily="18" charset="0"/>
              </a:rPr>
              <a:t>Brief </a:t>
            </a:r>
            <a:r>
              <a:rPr lang="en-US" altLang="sk-SK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history: economic </a:t>
            </a:r>
            <a:r>
              <a:rPr lang="en-US" altLang="sk-SK" sz="400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en-US" altLang="sk-SK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altLang="sk-SK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3325"/>
            <a:ext cx="3983182" cy="210967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46701"/>
            <a:ext cx="6396706" cy="917864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60414"/>
            <a:ext cx="3901314" cy="149566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5870864" cy="210967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28360"/>
            <a:ext cx="6144805" cy="869058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6" y="4581128"/>
            <a:ext cx="6067661" cy="210967"/>
          </a:xfrm>
          <a:prstGeom prst="rect">
            <a:avLst/>
          </a:prstGeom>
        </p:spPr>
      </p:pic>
      <p:pic>
        <p:nvPicPr>
          <p:cNvPr id="32" name="Obrázok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9" y="4893109"/>
            <a:ext cx="6886339" cy="192075"/>
          </a:xfrm>
          <a:prstGeom prst="rect">
            <a:avLst/>
          </a:prstGeom>
        </p:spPr>
      </p:pic>
      <p:pic>
        <p:nvPicPr>
          <p:cNvPr id="34" name="Obrázok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7" y="5224098"/>
            <a:ext cx="6393558" cy="188925"/>
          </a:xfrm>
          <a:prstGeom prst="rect">
            <a:avLst/>
          </a:prstGeom>
        </p:spPr>
      </p:pic>
      <p:pic>
        <p:nvPicPr>
          <p:cNvPr id="35" name="Obrázok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74" y="5517232"/>
            <a:ext cx="6412450" cy="190500"/>
          </a:xfrm>
          <a:prstGeom prst="rect">
            <a:avLst/>
          </a:prstGeom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BC14B2-EC92-4BF3-958F-B292AE31DF8D}" type="slidenum">
              <a:rPr lang="sk-SK" altLang="sk-SK" smtClean="0"/>
              <a:pPr/>
              <a:t>12</a:t>
            </a:fld>
            <a:endParaRPr lang="sk-SK" alt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395536" y="6248400"/>
            <a:ext cx="5624264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88130" y="548680"/>
            <a:ext cx="8748366" cy="983227"/>
          </a:xfrm>
          <a:prstGeom prst="rect">
            <a:avLst/>
          </a:prstGeom>
          <a:solidFill>
            <a:schemeClr val="folHlink">
              <a:alpha val="50999"/>
            </a:scheme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6" y="620688"/>
            <a:ext cx="8505066" cy="826727"/>
          </a:xfrm>
          <a:prstGeom prst="rect">
            <a:avLst/>
          </a:prstGeom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AD2BC-D3C7-47F7-BEFA-AC4A96559C74}" type="slidenum">
              <a:rPr lang="sk-SK" altLang="sk-SK" smtClean="0"/>
              <a:pPr/>
              <a:t>13</a:t>
            </a:fld>
            <a:endParaRPr lang="sk-SK" altLang="sk-SK"/>
          </a:p>
        </p:txBody>
      </p:sp>
      <p:grpSp>
        <p:nvGrpSpPr>
          <p:cNvPr id="10" name="Skupina 9"/>
          <p:cNvGrpSpPr/>
          <p:nvPr/>
        </p:nvGrpSpPr>
        <p:grpSpPr>
          <a:xfrm>
            <a:off x="407291" y="1672446"/>
            <a:ext cx="2351665" cy="1739915"/>
            <a:chOff x="407291" y="1672446"/>
            <a:chExt cx="2351665" cy="1739915"/>
          </a:xfrm>
        </p:grpSpPr>
        <p:pic>
          <p:nvPicPr>
            <p:cNvPr id="5" name="Obrázok 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52" y="1700808"/>
              <a:ext cx="2135332" cy="1612323"/>
            </a:xfrm>
            <a:prstGeom prst="rect">
              <a:avLst/>
            </a:prstGeom>
          </p:spPr>
        </p:pic>
        <p:sp>
          <p:nvSpPr>
            <p:cNvPr id="39" name="Obdĺžnik 38"/>
            <p:cNvSpPr/>
            <p:nvPr/>
          </p:nvSpPr>
          <p:spPr>
            <a:xfrm>
              <a:off x="407291" y="1672446"/>
              <a:ext cx="2351665" cy="17399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07290" y="3645024"/>
            <a:ext cx="7682755" cy="2684236"/>
            <a:chOff x="407290" y="3645024"/>
            <a:chExt cx="7682755" cy="2684236"/>
          </a:xfrm>
        </p:grpSpPr>
        <p:grpSp>
          <p:nvGrpSpPr>
            <p:cNvPr id="40" name="Skupina 39"/>
            <p:cNvGrpSpPr/>
            <p:nvPr/>
          </p:nvGrpSpPr>
          <p:grpSpPr>
            <a:xfrm>
              <a:off x="671068" y="3789040"/>
              <a:ext cx="3066714" cy="2468212"/>
              <a:chOff x="745597" y="3626635"/>
              <a:chExt cx="3066714" cy="2468212"/>
            </a:xfrm>
          </p:grpSpPr>
          <p:sp>
            <p:nvSpPr>
              <p:cNvPr id="41" name="Ovál 40"/>
              <p:cNvSpPr/>
              <p:nvPr/>
            </p:nvSpPr>
            <p:spPr>
              <a:xfrm>
                <a:off x="1346001" y="4282251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1350120" y="5252949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3" name="Ovál 42"/>
              <p:cNvSpPr/>
              <p:nvPr/>
            </p:nvSpPr>
            <p:spPr>
              <a:xfrm>
                <a:off x="3156260" y="5274977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4" name="Ovál 43"/>
              <p:cNvSpPr/>
              <p:nvPr/>
            </p:nvSpPr>
            <p:spPr>
              <a:xfrm>
                <a:off x="2249071" y="3804463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5" name="Ovál 44"/>
              <p:cNvSpPr/>
              <p:nvPr/>
            </p:nvSpPr>
            <p:spPr>
              <a:xfrm>
                <a:off x="3369898" y="4006944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6" name="Ovál 45"/>
              <p:cNvSpPr/>
              <p:nvPr/>
            </p:nvSpPr>
            <p:spPr>
              <a:xfrm>
                <a:off x="2249071" y="5665525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47" name="Rovná spojovacia šípka 46"/>
              <p:cNvCxnSpPr>
                <a:endCxn id="46" idx="0"/>
              </p:cNvCxnSpPr>
              <p:nvPr/>
            </p:nvCxnSpPr>
            <p:spPr>
              <a:xfrm>
                <a:off x="2315301" y="4019548"/>
                <a:ext cx="6304" cy="1645977"/>
              </a:xfrm>
              <a:prstGeom prst="straightConnector1">
                <a:avLst/>
              </a:prstGeom>
              <a:ln w="63500">
                <a:solidFill>
                  <a:schemeClr val="accent1">
                    <a:lumMod val="50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ovacia šípka 47"/>
              <p:cNvCxnSpPr>
                <a:stCxn id="46" idx="7"/>
                <a:endCxn id="45" idx="3"/>
              </p:cNvCxnSpPr>
              <p:nvPr/>
            </p:nvCxnSpPr>
            <p:spPr>
              <a:xfrm flipV="1">
                <a:off x="2372894" y="4155684"/>
                <a:ext cx="1018249" cy="1535361"/>
              </a:xfrm>
              <a:prstGeom prst="straightConnector1">
                <a:avLst/>
              </a:prstGeom>
              <a:ln w="63500">
                <a:solidFill>
                  <a:schemeClr val="accent1">
                    <a:lumMod val="50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ovacia šípka 48"/>
              <p:cNvCxnSpPr>
                <a:stCxn id="45" idx="2"/>
              </p:cNvCxnSpPr>
              <p:nvPr/>
            </p:nvCxnSpPr>
            <p:spPr>
              <a:xfrm flipH="1" flipV="1">
                <a:off x="2408970" y="3886815"/>
                <a:ext cx="960928" cy="207259"/>
              </a:xfrm>
              <a:prstGeom prst="straightConnector1">
                <a:avLst/>
              </a:prstGeom>
              <a:ln w="63500">
                <a:solidFill>
                  <a:schemeClr val="accent1">
                    <a:lumMod val="50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Voľný tvar 49"/>
              <p:cNvSpPr/>
              <p:nvPr/>
            </p:nvSpPr>
            <p:spPr>
              <a:xfrm>
                <a:off x="745597" y="4363701"/>
                <a:ext cx="647453" cy="956603"/>
              </a:xfrm>
              <a:custGeom>
                <a:avLst/>
                <a:gdLst>
                  <a:gd name="connsiteX0" fmla="*/ 647453 w 647453"/>
                  <a:gd name="connsiteY0" fmla="*/ 956603 h 956603"/>
                  <a:gd name="connsiteX1" fmla="*/ 339 w 647453"/>
                  <a:gd name="connsiteY1" fmla="*/ 492369 h 956603"/>
                  <a:gd name="connsiteX2" fmla="*/ 577115 w 647453"/>
                  <a:gd name="connsiteY2" fmla="*/ 0 h 9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453" h="956603">
                    <a:moveTo>
                      <a:pt x="647453" y="956603"/>
                    </a:moveTo>
                    <a:cubicBezTo>
                      <a:pt x="329757" y="804203"/>
                      <a:pt x="12062" y="651803"/>
                      <a:pt x="339" y="492369"/>
                    </a:cubicBezTo>
                    <a:cubicBezTo>
                      <a:pt x="-11384" y="332935"/>
                      <a:pt x="282865" y="166467"/>
                      <a:pt x="577115" y="0"/>
                    </a:cubicBezTo>
                  </a:path>
                </a:pathLst>
              </a:custGeom>
              <a:noFill/>
              <a:ln w="63500">
                <a:solidFill>
                  <a:schemeClr val="accent1">
                    <a:lumMod val="50000"/>
                  </a:schemeClr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1" name="Voľný tvar 50"/>
              <p:cNvSpPr/>
              <p:nvPr/>
            </p:nvSpPr>
            <p:spPr>
              <a:xfrm rot="15669820">
                <a:off x="1779731" y="4074186"/>
                <a:ext cx="1258972" cy="1601601"/>
              </a:xfrm>
              <a:custGeom>
                <a:avLst/>
                <a:gdLst>
                  <a:gd name="connsiteX0" fmla="*/ 787791 w 787791"/>
                  <a:gd name="connsiteY0" fmla="*/ 0 h 1336431"/>
                  <a:gd name="connsiteX1" fmla="*/ 492370 w 787791"/>
                  <a:gd name="connsiteY1" fmla="*/ 1041010 h 1336431"/>
                  <a:gd name="connsiteX2" fmla="*/ 0 w 787791"/>
                  <a:gd name="connsiteY2" fmla="*/ 1336431 h 133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791" h="1336431">
                    <a:moveTo>
                      <a:pt x="787791" y="0"/>
                    </a:moveTo>
                    <a:cubicBezTo>
                      <a:pt x="705729" y="409136"/>
                      <a:pt x="623668" y="818272"/>
                      <a:pt x="492370" y="1041010"/>
                    </a:cubicBezTo>
                    <a:cubicBezTo>
                      <a:pt x="361072" y="1263748"/>
                      <a:pt x="180536" y="1300089"/>
                      <a:pt x="0" y="1336431"/>
                    </a:cubicBezTo>
                  </a:path>
                </a:pathLst>
              </a:custGeom>
              <a:noFill/>
              <a:ln w="63500">
                <a:solidFill>
                  <a:schemeClr val="accent1">
                    <a:lumMod val="50000"/>
                  </a:schemeClr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pic>
            <p:nvPicPr>
              <p:cNvPr id="52" name="Obrázok 51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6009" y="3626635"/>
                <a:ext cx="207645" cy="150495"/>
              </a:xfrm>
              <a:prstGeom prst="rect">
                <a:avLst/>
              </a:prstGeom>
            </p:spPr>
          </p:pic>
          <p:pic>
            <p:nvPicPr>
              <p:cNvPr id="53" name="Obrázok 52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710" y="5502295"/>
                <a:ext cx="213360" cy="154305"/>
              </a:xfrm>
              <a:prstGeom prst="rect">
                <a:avLst/>
              </a:prstGeom>
            </p:spPr>
          </p:pic>
          <p:pic>
            <p:nvPicPr>
              <p:cNvPr id="54" name="Obrázok 53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6009" y="5944352"/>
                <a:ext cx="219075" cy="150495"/>
              </a:xfrm>
              <a:prstGeom prst="rect">
                <a:avLst/>
              </a:prstGeom>
            </p:spPr>
          </p:pic>
          <p:pic>
            <p:nvPicPr>
              <p:cNvPr id="55" name="Obrázok 54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0513" y="5276714"/>
                <a:ext cx="215265" cy="154305"/>
              </a:xfrm>
              <a:prstGeom prst="rect">
                <a:avLst/>
              </a:prstGeom>
            </p:spPr>
          </p:pic>
          <p:pic>
            <p:nvPicPr>
              <p:cNvPr id="56" name="Obrázok 55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8951" y="3823561"/>
                <a:ext cx="213360" cy="150495"/>
              </a:xfrm>
              <a:prstGeom prst="rect">
                <a:avLst/>
              </a:prstGeom>
            </p:spPr>
          </p:pic>
          <p:pic>
            <p:nvPicPr>
              <p:cNvPr id="57" name="Obrázok 56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7446" y="3960108"/>
                <a:ext cx="215265" cy="154305"/>
              </a:xfrm>
              <a:prstGeom prst="rect">
                <a:avLst/>
              </a:prstGeom>
            </p:spPr>
          </p:pic>
          <p:sp>
            <p:nvSpPr>
              <p:cNvPr id="58" name="Voľný tvar 57"/>
              <p:cNvSpPr/>
              <p:nvPr/>
            </p:nvSpPr>
            <p:spPr>
              <a:xfrm>
                <a:off x="1531646" y="4850154"/>
                <a:ext cx="1617785" cy="446177"/>
              </a:xfrm>
              <a:custGeom>
                <a:avLst/>
                <a:gdLst>
                  <a:gd name="connsiteX0" fmla="*/ 1617785 w 1617785"/>
                  <a:gd name="connsiteY0" fmla="*/ 446177 h 446177"/>
                  <a:gd name="connsiteX1" fmla="*/ 586154 w 1617785"/>
                  <a:gd name="connsiteY1" fmla="*/ 701 h 446177"/>
                  <a:gd name="connsiteX2" fmla="*/ 0 w 1617785"/>
                  <a:gd name="connsiteY2" fmla="*/ 364116 h 44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7785" h="446177">
                    <a:moveTo>
                      <a:pt x="1617785" y="446177"/>
                    </a:moveTo>
                    <a:cubicBezTo>
                      <a:pt x="1236785" y="230277"/>
                      <a:pt x="855785" y="14378"/>
                      <a:pt x="586154" y="701"/>
                    </a:cubicBezTo>
                    <a:cubicBezTo>
                      <a:pt x="316523" y="-12976"/>
                      <a:pt x="158261" y="175570"/>
                      <a:pt x="0" y="364116"/>
                    </a:cubicBezTo>
                  </a:path>
                </a:pathLst>
              </a:custGeom>
              <a:noFill/>
              <a:ln w="63500">
                <a:solidFill>
                  <a:schemeClr val="accent1">
                    <a:lumMod val="50000"/>
                  </a:schemeClr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cxnSp>
          <p:nvCxnSpPr>
            <p:cNvPr id="59" name="Rovná spojovacia šípka 58"/>
            <p:cNvCxnSpPr>
              <a:endCxn id="67" idx="0"/>
            </p:cNvCxnSpPr>
            <p:nvPr/>
          </p:nvCxnSpPr>
          <p:spPr>
            <a:xfrm>
              <a:off x="6152119" y="4181953"/>
              <a:ext cx="6304" cy="1645977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Voľný tvar 59"/>
            <p:cNvSpPr/>
            <p:nvPr/>
          </p:nvSpPr>
          <p:spPr>
            <a:xfrm rot="11921597">
              <a:off x="7239066" y="4382364"/>
              <a:ext cx="739055" cy="1105821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61" name="Skupina 60"/>
            <p:cNvGrpSpPr/>
            <p:nvPr/>
          </p:nvGrpSpPr>
          <p:grpSpPr>
            <a:xfrm>
              <a:off x="4882528" y="3789040"/>
              <a:ext cx="2766601" cy="2468212"/>
              <a:chOff x="4882528" y="3583253"/>
              <a:chExt cx="2766601" cy="2468212"/>
            </a:xfrm>
          </p:grpSpPr>
          <p:sp>
            <p:nvSpPr>
              <p:cNvPr id="62" name="Ovál 61"/>
              <p:cNvSpPr/>
              <p:nvPr/>
            </p:nvSpPr>
            <p:spPr>
              <a:xfrm>
                <a:off x="5224165" y="4238869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3" name="Ovál 62"/>
              <p:cNvSpPr/>
              <p:nvPr/>
            </p:nvSpPr>
            <p:spPr>
              <a:xfrm>
                <a:off x="5186938" y="5209567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4" name="Ovál 63"/>
              <p:cNvSpPr/>
              <p:nvPr/>
            </p:nvSpPr>
            <p:spPr>
              <a:xfrm>
                <a:off x="6993078" y="5231595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5" name="Ovál 64"/>
              <p:cNvSpPr/>
              <p:nvPr/>
            </p:nvSpPr>
            <p:spPr>
              <a:xfrm>
                <a:off x="6127235" y="3761081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6" name="Ovál 65"/>
              <p:cNvSpPr/>
              <p:nvPr/>
            </p:nvSpPr>
            <p:spPr>
              <a:xfrm>
                <a:off x="7248062" y="3963562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7" name="Ovál 66"/>
              <p:cNvSpPr/>
              <p:nvPr/>
            </p:nvSpPr>
            <p:spPr>
              <a:xfrm>
                <a:off x="6085889" y="5622143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pic>
            <p:nvPicPr>
              <p:cNvPr id="68" name="Obrázok 67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4173" y="3583253"/>
                <a:ext cx="207645" cy="150495"/>
              </a:xfrm>
              <a:prstGeom prst="rect">
                <a:avLst/>
              </a:prstGeom>
            </p:spPr>
          </p:pic>
          <p:pic>
            <p:nvPicPr>
              <p:cNvPr id="69" name="Obrázok 68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2528" y="5458913"/>
                <a:ext cx="213360" cy="154305"/>
              </a:xfrm>
              <a:prstGeom prst="rect">
                <a:avLst/>
              </a:prstGeom>
            </p:spPr>
          </p:pic>
          <p:pic>
            <p:nvPicPr>
              <p:cNvPr id="70" name="Obrázok 69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2827" y="5900970"/>
                <a:ext cx="219075" cy="150495"/>
              </a:xfrm>
              <a:prstGeom prst="rect">
                <a:avLst/>
              </a:prstGeom>
            </p:spPr>
          </p:pic>
          <p:pic>
            <p:nvPicPr>
              <p:cNvPr id="71" name="Obrázok 70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7331" y="5233332"/>
                <a:ext cx="215265" cy="154305"/>
              </a:xfrm>
              <a:prstGeom prst="rect">
                <a:avLst/>
              </a:prstGeom>
            </p:spPr>
          </p:pic>
          <p:pic>
            <p:nvPicPr>
              <p:cNvPr id="72" name="Obrázok 71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769" y="3780179"/>
                <a:ext cx="213360" cy="150495"/>
              </a:xfrm>
              <a:prstGeom prst="rect">
                <a:avLst/>
              </a:prstGeom>
            </p:spPr>
          </p:pic>
          <p:pic>
            <p:nvPicPr>
              <p:cNvPr id="73" name="Obrázok 72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5610" y="3916726"/>
                <a:ext cx="215265" cy="154305"/>
              </a:xfrm>
              <a:prstGeom prst="rect">
                <a:avLst/>
              </a:prstGeom>
            </p:spPr>
          </p:pic>
        </p:grpSp>
        <p:sp>
          <p:nvSpPr>
            <p:cNvPr id="74" name="Voľný tvar 73"/>
            <p:cNvSpPr/>
            <p:nvPr/>
          </p:nvSpPr>
          <p:spPr>
            <a:xfrm rot="5400000">
              <a:off x="5644989" y="4733928"/>
              <a:ext cx="1663104" cy="484589"/>
            </a:xfrm>
            <a:custGeom>
              <a:avLst/>
              <a:gdLst>
                <a:gd name="connsiteX0" fmla="*/ 1617785 w 1617785"/>
                <a:gd name="connsiteY0" fmla="*/ 446177 h 446177"/>
                <a:gd name="connsiteX1" fmla="*/ 586154 w 1617785"/>
                <a:gd name="connsiteY1" fmla="*/ 701 h 446177"/>
                <a:gd name="connsiteX2" fmla="*/ 0 w 1617785"/>
                <a:gd name="connsiteY2" fmla="*/ 364116 h 4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7785" h="446177">
                  <a:moveTo>
                    <a:pt x="1617785" y="446177"/>
                  </a:moveTo>
                  <a:cubicBezTo>
                    <a:pt x="1236785" y="230277"/>
                    <a:pt x="855785" y="14378"/>
                    <a:pt x="586154" y="701"/>
                  </a:cubicBezTo>
                  <a:cubicBezTo>
                    <a:pt x="316523" y="-12976"/>
                    <a:pt x="158261" y="175570"/>
                    <a:pt x="0" y="364116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75" name="Rovná spojovacia šípka 74"/>
            <p:cNvCxnSpPr/>
            <p:nvPr/>
          </p:nvCxnSpPr>
          <p:spPr>
            <a:xfrm flipH="1">
              <a:off x="7065612" y="4439059"/>
              <a:ext cx="201719" cy="1028363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Voľný tvar 75"/>
            <p:cNvSpPr/>
            <p:nvPr/>
          </p:nvSpPr>
          <p:spPr>
            <a:xfrm>
              <a:off x="4578210" y="4509120"/>
              <a:ext cx="647453" cy="956603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7" name="Voľný tvar 76"/>
            <p:cNvSpPr/>
            <p:nvPr/>
          </p:nvSpPr>
          <p:spPr>
            <a:xfrm rot="11165801">
              <a:off x="5321302" y="4624969"/>
              <a:ext cx="583965" cy="956603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79" name="Rovná spojovacia šípka 78"/>
            <p:cNvCxnSpPr/>
            <p:nvPr/>
          </p:nvCxnSpPr>
          <p:spPr>
            <a:xfrm>
              <a:off x="6160454" y="4190911"/>
              <a:ext cx="6304" cy="1645977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dĺžnik 6"/>
            <p:cNvSpPr/>
            <p:nvPr/>
          </p:nvSpPr>
          <p:spPr>
            <a:xfrm>
              <a:off x="407290" y="3645024"/>
              <a:ext cx="3616182" cy="26842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7" name="Obdĺžnik 86"/>
            <p:cNvSpPr/>
            <p:nvPr/>
          </p:nvSpPr>
          <p:spPr>
            <a:xfrm>
              <a:off x="4473863" y="3645024"/>
              <a:ext cx="3616182" cy="26842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2060199" y="3853715"/>
            <a:ext cx="1330357" cy="1882384"/>
            <a:chOff x="2060199" y="3853715"/>
            <a:chExt cx="1330357" cy="1882384"/>
          </a:xfrm>
        </p:grpSpPr>
        <p:sp>
          <p:nvSpPr>
            <p:cNvPr id="6" name="Ovál 5"/>
            <p:cNvSpPr/>
            <p:nvPr/>
          </p:nvSpPr>
          <p:spPr>
            <a:xfrm>
              <a:off x="2060199" y="3853715"/>
              <a:ext cx="416984" cy="383443"/>
            </a:xfrm>
            <a:prstGeom prst="ellipse">
              <a:avLst/>
            </a:prstGeom>
            <a:solidFill>
              <a:srgbClr val="FF0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0" name="Ovál 89"/>
            <p:cNvSpPr/>
            <p:nvPr/>
          </p:nvSpPr>
          <p:spPr>
            <a:xfrm>
              <a:off x="2973572" y="5352656"/>
              <a:ext cx="416984" cy="383443"/>
            </a:xfrm>
            <a:prstGeom prst="ellipse">
              <a:avLst/>
            </a:prstGeom>
            <a:solidFill>
              <a:srgbClr val="FF0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975434" y="3922880"/>
            <a:ext cx="1330357" cy="1761771"/>
            <a:chOff x="5975434" y="3922880"/>
            <a:chExt cx="1330357" cy="1761771"/>
          </a:xfrm>
        </p:grpSpPr>
        <p:sp>
          <p:nvSpPr>
            <p:cNvPr id="94" name="Ovál 93"/>
            <p:cNvSpPr/>
            <p:nvPr/>
          </p:nvSpPr>
          <p:spPr>
            <a:xfrm>
              <a:off x="5975434" y="3922880"/>
              <a:ext cx="416984" cy="383443"/>
            </a:xfrm>
            <a:prstGeom prst="ellipse">
              <a:avLst/>
            </a:prstGeom>
            <a:solidFill>
              <a:srgbClr val="FF0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5" name="Ovál 94"/>
            <p:cNvSpPr/>
            <p:nvPr/>
          </p:nvSpPr>
          <p:spPr>
            <a:xfrm>
              <a:off x="6888807" y="5301208"/>
              <a:ext cx="416984" cy="383443"/>
            </a:xfrm>
            <a:prstGeom prst="ellipse">
              <a:avLst/>
            </a:prstGeom>
            <a:solidFill>
              <a:srgbClr val="FF0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78" name="Skupina 77"/>
          <p:cNvGrpSpPr/>
          <p:nvPr/>
        </p:nvGrpSpPr>
        <p:grpSpPr>
          <a:xfrm>
            <a:off x="2945034" y="1672901"/>
            <a:ext cx="2351665" cy="1739915"/>
            <a:chOff x="2945034" y="1672901"/>
            <a:chExt cx="2351665" cy="1739915"/>
          </a:xfrm>
        </p:grpSpPr>
        <p:pic>
          <p:nvPicPr>
            <p:cNvPr id="80" name="Obrázok 7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641" y="1717818"/>
              <a:ext cx="1975415" cy="1639174"/>
            </a:xfrm>
            <a:prstGeom prst="rect">
              <a:avLst/>
            </a:prstGeom>
          </p:spPr>
        </p:pic>
        <p:sp>
          <p:nvSpPr>
            <p:cNvPr id="81" name="Obdĺžnik 80"/>
            <p:cNvSpPr/>
            <p:nvPr/>
          </p:nvSpPr>
          <p:spPr>
            <a:xfrm>
              <a:off x="2945034" y="1672901"/>
              <a:ext cx="2351665" cy="17399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395536" y="6248400"/>
            <a:ext cx="5624264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88130" y="548680"/>
            <a:ext cx="8748366" cy="983227"/>
          </a:xfrm>
          <a:prstGeom prst="rect">
            <a:avLst/>
          </a:prstGeom>
          <a:solidFill>
            <a:schemeClr val="folHlink">
              <a:alpha val="50999"/>
            </a:scheme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6" y="660606"/>
            <a:ext cx="8577072" cy="824178"/>
          </a:xfrm>
          <a:prstGeom prst="rect">
            <a:avLst/>
          </a:prstGeom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AD2BC-D3C7-47F7-BEFA-AC4A96559C74}" type="slidenum">
              <a:rPr lang="sk-SK" altLang="sk-SK" smtClean="0"/>
              <a:pPr/>
              <a:t>14</a:t>
            </a:fld>
            <a:endParaRPr lang="sk-SK" altLang="sk-SK"/>
          </a:p>
        </p:txBody>
      </p:sp>
      <p:grpSp>
        <p:nvGrpSpPr>
          <p:cNvPr id="10" name="Skupina 9"/>
          <p:cNvGrpSpPr/>
          <p:nvPr/>
        </p:nvGrpSpPr>
        <p:grpSpPr>
          <a:xfrm>
            <a:off x="407291" y="1672446"/>
            <a:ext cx="2351665" cy="1739915"/>
            <a:chOff x="407291" y="1672446"/>
            <a:chExt cx="2351665" cy="1739915"/>
          </a:xfrm>
        </p:grpSpPr>
        <p:pic>
          <p:nvPicPr>
            <p:cNvPr id="5" name="Obrázok 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52" y="1700808"/>
              <a:ext cx="2135332" cy="1612323"/>
            </a:xfrm>
            <a:prstGeom prst="rect">
              <a:avLst/>
            </a:prstGeom>
          </p:spPr>
        </p:pic>
        <p:sp>
          <p:nvSpPr>
            <p:cNvPr id="39" name="Obdĺžnik 38"/>
            <p:cNvSpPr/>
            <p:nvPr/>
          </p:nvSpPr>
          <p:spPr>
            <a:xfrm>
              <a:off x="407291" y="1672446"/>
              <a:ext cx="2351665" cy="17399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60" name="Voľný tvar 59"/>
          <p:cNvSpPr/>
          <p:nvPr/>
        </p:nvSpPr>
        <p:spPr>
          <a:xfrm rot="12812444">
            <a:off x="6701924" y="4372523"/>
            <a:ext cx="665264" cy="1913998"/>
          </a:xfrm>
          <a:custGeom>
            <a:avLst/>
            <a:gdLst>
              <a:gd name="connsiteX0" fmla="*/ 647453 w 647453"/>
              <a:gd name="connsiteY0" fmla="*/ 956603 h 956603"/>
              <a:gd name="connsiteX1" fmla="*/ 339 w 647453"/>
              <a:gd name="connsiteY1" fmla="*/ 492369 h 956603"/>
              <a:gd name="connsiteX2" fmla="*/ 577115 w 647453"/>
              <a:gd name="connsiteY2" fmla="*/ 0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453" h="956603">
                <a:moveTo>
                  <a:pt x="647453" y="956603"/>
                </a:moveTo>
                <a:cubicBezTo>
                  <a:pt x="329757" y="804203"/>
                  <a:pt x="12062" y="651803"/>
                  <a:pt x="339" y="492369"/>
                </a:cubicBezTo>
                <a:cubicBezTo>
                  <a:pt x="-11384" y="332935"/>
                  <a:pt x="282865" y="166467"/>
                  <a:pt x="577115" y="0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4" name="Voľný tvar 73"/>
          <p:cNvSpPr/>
          <p:nvPr/>
        </p:nvSpPr>
        <p:spPr>
          <a:xfrm rot="11906287" flipV="1">
            <a:off x="6403191" y="3319419"/>
            <a:ext cx="1072091" cy="825319"/>
          </a:xfrm>
          <a:custGeom>
            <a:avLst/>
            <a:gdLst>
              <a:gd name="connsiteX0" fmla="*/ 1617785 w 1617785"/>
              <a:gd name="connsiteY0" fmla="*/ 446177 h 446177"/>
              <a:gd name="connsiteX1" fmla="*/ 586154 w 1617785"/>
              <a:gd name="connsiteY1" fmla="*/ 701 h 446177"/>
              <a:gd name="connsiteX2" fmla="*/ 0 w 1617785"/>
              <a:gd name="connsiteY2" fmla="*/ 364116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785" h="446177">
                <a:moveTo>
                  <a:pt x="1617785" y="446177"/>
                </a:moveTo>
                <a:cubicBezTo>
                  <a:pt x="1236785" y="230277"/>
                  <a:pt x="855785" y="14378"/>
                  <a:pt x="586154" y="701"/>
                </a:cubicBezTo>
                <a:cubicBezTo>
                  <a:pt x="316523" y="-12976"/>
                  <a:pt x="158261" y="175570"/>
                  <a:pt x="0" y="364116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5" name="Rovná spojovacia šípka 74"/>
          <p:cNvCxnSpPr>
            <a:stCxn id="66" idx="7"/>
            <a:endCxn id="65" idx="6"/>
          </p:cNvCxnSpPr>
          <p:nvPr/>
        </p:nvCxnSpPr>
        <p:spPr>
          <a:xfrm flipH="1" flipV="1">
            <a:off x="6272303" y="4053998"/>
            <a:ext cx="1099582" cy="140871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Voľný tvar 75"/>
          <p:cNvSpPr/>
          <p:nvPr/>
        </p:nvSpPr>
        <p:spPr>
          <a:xfrm rot="3833371">
            <a:off x="5584645" y="3597689"/>
            <a:ext cx="268782" cy="956603"/>
          </a:xfrm>
          <a:custGeom>
            <a:avLst/>
            <a:gdLst>
              <a:gd name="connsiteX0" fmla="*/ 647453 w 647453"/>
              <a:gd name="connsiteY0" fmla="*/ 956603 h 956603"/>
              <a:gd name="connsiteX1" fmla="*/ 339 w 647453"/>
              <a:gd name="connsiteY1" fmla="*/ 492369 h 956603"/>
              <a:gd name="connsiteX2" fmla="*/ 577115 w 647453"/>
              <a:gd name="connsiteY2" fmla="*/ 0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453" h="956603">
                <a:moveTo>
                  <a:pt x="647453" y="956603"/>
                </a:moveTo>
                <a:cubicBezTo>
                  <a:pt x="329757" y="804203"/>
                  <a:pt x="12062" y="651803"/>
                  <a:pt x="339" y="492369"/>
                </a:cubicBezTo>
                <a:cubicBezTo>
                  <a:pt x="-11384" y="332935"/>
                  <a:pt x="282865" y="166467"/>
                  <a:pt x="577115" y="0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9" name="Rovná spojovacia šípka 78"/>
          <p:cNvCxnSpPr/>
          <p:nvPr/>
        </p:nvCxnSpPr>
        <p:spPr>
          <a:xfrm>
            <a:off x="6191312" y="4159994"/>
            <a:ext cx="6304" cy="1645977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Skupina 20"/>
          <p:cNvGrpSpPr/>
          <p:nvPr/>
        </p:nvGrpSpPr>
        <p:grpSpPr>
          <a:xfrm>
            <a:off x="4473863" y="3645024"/>
            <a:ext cx="3616182" cy="2684236"/>
            <a:chOff x="4473863" y="3645024"/>
            <a:chExt cx="3616182" cy="2684236"/>
          </a:xfrm>
        </p:grpSpPr>
        <p:sp>
          <p:nvSpPr>
            <p:cNvPr id="62" name="Ovál 61"/>
            <p:cNvSpPr/>
            <p:nvPr/>
          </p:nvSpPr>
          <p:spPr>
            <a:xfrm>
              <a:off x="5224165" y="4444656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3" name="Ovál 62"/>
            <p:cNvSpPr/>
            <p:nvPr/>
          </p:nvSpPr>
          <p:spPr>
            <a:xfrm>
              <a:off x="5186938" y="5415354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5" name="Ovál 64"/>
            <p:cNvSpPr/>
            <p:nvPr/>
          </p:nvSpPr>
          <p:spPr>
            <a:xfrm>
              <a:off x="6127235" y="3966868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6" name="Ovál 65"/>
            <p:cNvSpPr/>
            <p:nvPr/>
          </p:nvSpPr>
          <p:spPr>
            <a:xfrm>
              <a:off x="7248062" y="4169349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7" name="Ovál 66"/>
            <p:cNvSpPr/>
            <p:nvPr/>
          </p:nvSpPr>
          <p:spPr>
            <a:xfrm>
              <a:off x="6085889" y="5827930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4" name="Obrázok 1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173" y="3789040"/>
              <a:ext cx="386715" cy="249555"/>
            </a:xfrm>
            <a:prstGeom prst="rect">
              <a:avLst/>
            </a:prstGeom>
          </p:spPr>
        </p:pic>
        <p:pic>
          <p:nvPicPr>
            <p:cNvPr id="18" name="Obrázok 1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528" y="5664700"/>
              <a:ext cx="222885" cy="219075"/>
            </a:xfrm>
            <a:prstGeom prst="rect">
              <a:avLst/>
            </a:prstGeom>
          </p:spPr>
        </p:pic>
        <p:pic>
          <p:nvPicPr>
            <p:cNvPr id="16" name="Obrázok 1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001" y="5882399"/>
              <a:ext cx="228600" cy="215265"/>
            </a:xfrm>
            <a:prstGeom prst="rect">
              <a:avLst/>
            </a:prstGeom>
          </p:spPr>
        </p:pic>
        <p:pic>
          <p:nvPicPr>
            <p:cNvPr id="15" name="Obrázok 1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69" y="3985966"/>
              <a:ext cx="222885" cy="215265"/>
            </a:xfrm>
            <a:prstGeom prst="rect">
              <a:avLst/>
            </a:prstGeom>
          </p:spPr>
        </p:pic>
        <p:pic>
          <p:nvPicPr>
            <p:cNvPr id="17" name="Obrázok 1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610" y="4122513"/>
              <a:ext cx="224790" cy="219075"/>
            </a:xfrm>
            <a:prstGeom prst="rect">
              <a:avLst/>
            </a:prstGeom>
          </p:spPr>
        </p:pic>
        <p:sp>
          <p:nvSpPr>
            <p:cNvPr id="87" name="Obdĺžnik 86"/>
            <p:cNvSpPr/>
            <p:nvPr/>
          </p:nvSpPr>
          <p:spPr>
            <a:xfrm>
              <a:off x="4473863" y="3645024"/>
              <a:ext cx="3616182" cy="26842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407290" y="3645024"/>
            <a:ext cx="3616182" cy="2684236"/>
            <a:chOff x="407290" y="3645024"/>
            <a:chExt cx="3616182" cy="2684236"/>
          </a:xfrm>
        </p:grpSpPr>
        <p:grpSp>
          <p:nvGrpSpPr>
            <p:cNvPr id="40" name="Skupina 39"/>
            <p:cNvGrpSpPr/>
            <p:nvPr/>
          </p:nvGrpSpPr>
          <p:grpSpPr>
            <a:xfrm>
              <a:off x="671068" y="3789040"/>
              <a:ext cx="3066714" cy="2468212"/>
              <a:chOff x="745597" y="3626635"/>
              <a:chExt cx="3066714" cy="2468212"/>
            </a:xfrm>
          </p:grpSpPr>
          <p:sp>
            <p:nvSpPr>
              <p:cNvPr id="41" name="Ovál 40"/>
              <p:cNvSpPr/>
              <p:nvPr/>
            </p:nvSpPr>
            <p:spPr>
              <a:xfrm>
                <a:off x="1346001" y="4282251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1350120" y="5252949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3" name="Ovál 42"/>
              <p:cNvSpPr/>
              <p:nvPr/>
            </p:nvSpPr>
            <p:spPr>
              <a:xfrm>
                <a:off x="3156260" y="5274977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4" name="Ovál 43"/>
              <p:cNvSpPr/>
              <p:nvPr/>
            </p:nvSpPr>
            <p:spPr>
              <a:xfrm>
                <a:off x="2249071" y="3804463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5" name="Ovál 44"/>
              <p:cNvSpPr/>
              <p:nvPr/>
            </p:nvSpPr>
            <p:spPr>
              <a:xfrm>
                <a:off x="3369898" y="4006944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6" name="Ovál 45"/>
              <p:cNvSpPr/>
              <p:nvPr/>
            </p:nvSpPr>
            <p:spPr>
              <a:xfrm>
                <a:off x="2249071" y="5665525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47" name="Rovná spojovacia šípka 46"/>
              <p:cNvCxnSpPr>
                <a:endCxn id="46" idx="0"/>
              </p:cNvCxnSpPr>
              <p:nvPr/>
            </p:nvCxnSpPr>
            <p:spPr>
              <a:xfrm>
                <a:off x="2315301" y="4019548"/>
                <a:ext cx="6304" cy="1645977"/>
              </a:xfrm>
              <a:prstGeom prst="straightConnector1">
                <a:avLst/>
              </a:prstGeom>
              <a:ln w="63500">
                <a:solidFill>
                  <a:schemeClr val="accent1">
                    <a:lumMod val="50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ovná spojovacia šípka 47"/>
              <p:cNvCxnSpPr>
                <a:stCxn id="46" idx="7"/>
                <a:endCxn id="45" idx="3"/>
              </p:cNvCxnSpPr>
              <p:nvPr/>
            </p:nvCxnSpPr>
            <p:spPr>
              <a:xfrm flipV="1">
                <a:off x="2372894" y="4155684"/>
                <a:ext cx="1018249" cy="1535361"/>
              </a:xfrm>
              <a:prstGeom prst="straightConnector1">
                <a:avLst/>
              </a:prstGeom>
              <a:ln w="63500">
                <a:solidFill>
                  <a:schemeClr val="accent1">
                    <a:lumMod val="50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ovná spojovacia šípka 48"/>
              <p:cNvCxnSpPr>
                <a:stCxn id="45" idx="2"/>
              </p:cNvCxnSpPr>
              <p:nvPr/>
            </p:nvCxnSpPr>
            <p:spPr>
              <a:xfrm flipH="1" flipV="1">
                <a:off x="2408970" y="3886815"/>
                <a:ext cx="960928" cy="207259"/>
              </a:xfrm>
              <a:prstGeom prst="straightConnector1">
                <a:avLst/>
              </a:prstGeom>
              <a:ln w="63500">
                <a:solidFill>
                  <a:schemeClr val="accent1">
                    <a:lumMod val="50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Voľný tvar 49"/>
              <p:cNvSpPr/>
              <p:nvPr/>
            </p:nvSpPr>
            <p:spPr>
              <a:xfrm>
                <a:off x="745597" y="4363701"/>
                <a:ext cx="647453" cy="956603"/>
              </a:xfrm>
              <a:custGeom>
                <a:avLst/>
                <a:gdLst>
                  <a:gd name="connsiteX0" fmla="*/ 647453 w 647453"/>
                  <a:gd name="connsiteY0" fmla="*/ 956603 h 956603"/>
                  <a:gd name="connsiteX1" fmla="*/ 339 w 647453"/>
                  <a:gd name="connsiteY1" fmla="*/ 492369 h 956603"/>
                  <a:gd name="connsiteX2" fmla="*/ 577115 w 647453"/>
                  <a:gd name="connsiteY2" fmla="*/ 0 h 9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453" h="956603">
                    <a:moveTo>
                      <a:pt x="647453" y="956603"/>
                    </a:moveTo>
                    <a:cubicBezTo>
                      <a:pt x="329757" y="804203"/>
                      <a:pt x="12062" y="651803"/>
                      <a:pt x="339" y="492369"/>
                    </a:cubicBezTo>
                    <a:cubicBezTo>
                      <a:pt x="-11384" y="332935"/>
                      <a:pt x="282865" y="166467"/>
                      <a:pt x="577115" y="0"/>
                    </a:cubicBezTo>
                  </a:path>
                </a:pathLst>
              </a:custGeom>
              <a:noFill/>
              <a:ln w="63500">
                <a:solidFill>
                  <a:schemeClr val="accent1">
                    <a:lumMod val="50000"/>
                  </a:schemeClr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1" name="Voľný tvar 50"/>
              <p:cNvSpPr/>
              <p:nvPr/>
            </p:nvSpPr>
            <p:spPr>
              <a:xfrm rot="15669820">
                <a:off x="1779731" y="4074186"/>
                <a:ext cx="1258972" cy="1601601"/>
              </a:xfrm>
              <a:custGeom>
                <a:avLst/>
                <a:gdLst>
                  <a:gd name="connsiteX0" fmla="*/ 787791 w 787791"/>
                  <a:gd name="connsiteY0" fmla="*/ 0 h 1336431"/>
                  <a:gd name="connsiteX1" fmla="*/ 492370 w 787791"/>
                  <a:gd name="connsiteY1" fmla="*/ 1041010 h 1336431"/>
                  <a:gd name="connsiteX2" fmla="*/ 0 w 787791"/>
                  <a:gd name="connsiteY2" fmla="*/ 1336431 h 133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791" h="1336431">
                    <a:moveTo>
                      <a:pt x="787791" y="0"/>
                    </a:moveTo>
                    <a:cubicBezTo>
                      <a:pt x="705729" y="409136"/>
                      <a:pt x="623668" y="818272"/>
                      <a:pt x="492370" y="1041010"/>
                    </a:cubicBezTo>
                    <a:cubicBezTo>
                      <a:pt x="361072" y="1263748"/>
                      <a:pt x="180536" y="1300089"/>
                      <a:pt x="0" y="1336431"/>
                    </a:cubicBezTo>
                  </a:path>
                </a:pathLst>
              </a:custGeom>
              <a:noFill/>
              <a:ln w="63500">
                <a:solidFill>
                  <a:schemeClr val="accent1">
                    <a:lumMod val="50000"/>
                  </a:schemeClr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pic>
            <p:nvPicPr>
              <p:cNvPr id="52" name="Obrázok 51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6009" y="3626635"/>
                <a:ext cx="207645" cy="150495"/>
              </a:xfrm>
              <a:prstGeom prst="rect">
                <a:avLst/>
              </a:prstGeom>
            </p:spPr>
          </p:pic>
          <p:pic>
            <p:nvPicPr>
              <p:cNvPr id="53" name="Obrázok 52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710" y="5502295"/>
                <a:ext cx="213360" cy="154305"/>
              </a:xfrm>
              <a:prstGeom prst="rect">
                <a:avLst/>
              </a:prstGeom>
            </p:spPr>
          </p:pic>
          <p:pic>
            <p:nvPicPr>
              <p:cNvPr id="54" name="Obrázok 5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6009" y="5944352"/>
                <a:ext cx="219075" cy="150495"/>
              </a:xfrm>
              <a:prstGeom prst="rect">
                <a:avLst/>
              </a:prstGeom>
            </p:spPr>
          </p:pic>
          <p:pic>
            <p:nvPicPr>
              <p:cNvPr id="55" name="Obrázok 54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0513" y="5276714"/>
                <a:ext cx="215265" cy="154305"/>
              </a:xfrm>
              <a:prstGeom prst="rect">
                <a:avLst/>
              </a:prstGeom>
            </p:spPr>
          </p:pic>
          <p:pic>
            <p:nvPicPr>
              <p:cNvPr id="56" name="Obrázok 55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8951" y="3823561"/>
                <a:ext cx="213360" cy="150495"/>
              </a:xfrm>
              <a:prstGeom prst="rect">
                <a:avLst/>
              </a:prstGeom>
            </p:spPr>
          </p:pic>
          <p:pic>
            <p:nvPicPr>
              <p:cNvPr id="57" name="Obrázok 56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7446" y="3960108"/>
                <a:ext cx="215265" cy="154305"/>
              </a:xfrm>
              <a:prstGeom prst="rect">
                <a:avLst/>
              </a:prstGeom>
            </p:spPr>
          </p:pic>
          <p:sp>
            <p:nvSpPr>
              <p:cNvPr id="58" name="Voľný tvar 57"/>
              <p:cNvSpPr/>
              <p:nvPr/>
            </p:nvSpPr>
            <p:spPr>
              <a:xfrm>
                <a:off x="1531646" y="4850154"/>
                <a:ext cx="1617785" cy="446177"/>
              </a:xfrm>
              <a:custGeom>
                <a:avLst/>
                <a:gdLst>
                  <a:gd name="connsiteX0" fmla="*/ 1617785 w 1617785"/>
                  <a:gd name="connsiteY0" fmla="*/ 446177 h 446177"/>
                  <a:gd name="connsiteX1" fmla="*/ 586154 w 1617785"/>
                  <a:gd name="connsiteY1" fmla="*/ 701 h 446177"/>
                  <a:gd name="connsiteX2" fmla="*/ 0 w 1617785"/>
                  <a:gd name="connsiteY2" fmla="*/ 364116 h 44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7785" h="446177">
                    <a:moveTo>
                      <a:pt x="1617785" y="446177"/>
                    </a:moveTo>
                    <a:cubicBezTo>
                      <a:pt x="1236785" y="230277"/>
                      <a:pt x="855785" y="14378"/>
                      <a:pt x="586154" y="701"/>
                    </a:cubicBezTo>
                    <a:cubicBezTo>
                      <a:pt x="316523" y="-12976"/>
                      <a:pt x="158261" y="175570"/>
                      <a:pt x="0" y="364116"/>
                    </a:cubicBezTo>
                  </a:path>
                </a:pathLst>
              </a:custGeom>
              <a:noFill/>
              <a:ln w="63500">
                <a:solidFill>
                  <a:schemeClr val="accent1">
                    <a:lumMod val="50000"/>
                  </a:schemeClr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7" name="Obdĺžnik 6"/>
            <p:cNvSpPr/>
            <p:nvPr/>
          </p:nvSpPr>
          <p:spPr>
            <a:xfrm>
              <a:off x="407290" y="3645024"/>
              <a:ext cx="3616182" cy="26842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2060199" y="3853715"/>
              <a:ext cx="1330357" cy="1882384"/>
              <a:chOff x="2060199" y="3853715"/>
              <a:chExt cx="1330357" cy="1882384"/>
            </a:xfrm>
          </p:grpSpPr>
          <p:sp>
            <p:nvSpPr>
              <p:cNvPr id="6" name="Ovál 5"/>
              <p:cNvSpPr/>
              <p:nvPr/>
            </p:nvSpPr>
            <p:spPr>
              <a:xfrm>
                <a:off x="2060199" y="3853715"/>
                <a:ext cx="416984" cy="383443"/>
              </a:xfrm>
              <a:prstGeom prst="ellipse">
                <a:avLst/>
              </a:prstGeom>
              <a:solidFill>
                <a:srgbClr val="FF0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0" name="Ovál 89"/>
              <p:cNvSpPr/>
              <p:nvPr/>
            </p:nvSpPr>
            <p:spPr>
              <a:xfrm>
                <a:off x="2973572" y="5352656"/>
                <a:ext cx="416984" cy="383443"/>
              </a:xfrm>
              <a:prstGeom prst="ellipse">
                <a:avLst/>
              </a:prstGeom>
              <a:solidFill>
                <a:srgbClr val="FF0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grpSp>
        <p:nvGrpSpPr>
          <p:cNvPr id="19" name="Skupina 18"/>
          <p:cNvGrpSpPr/>
          <p:nvPr/>
        </p:nvGrpSpPr>
        <p:grpSpPr>
          <a:xfrm>
            <a:off x="2945034" y="1672901"/>
            <a:ext cx="2351665" cy="1739915"/>
            <a:chOff x="2945034" y="1672901"/>
            <a:chExt cx="2351665" cy="1739915"/>
          </a:xfrm>
        </p:grpSpPr>
        <p:pic>
          <p:nvPicPr>
            <p:cNvPr id="13" name="Obrázok 1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641" y="1717818"/>
              <a:ext cx="1975415" cy="1639174"/>
            </a:xfrm>
            <a:prstGeom prst="rect">
              <a:avLst/>
            </a:prstGeom>
          </p:spPr>
        </p:pic>
        <p:sp>
          <p:nvSpPr>
            <p:cNvPr id="81" name="Obdĺžnik 80"/>
            <p:cNvSpPr/>
            <p:nvPr/>
          </p:nvSpPr>
          <p:spPr>
            <a:xfrm>
              <a:off x="2945034" y="1672901"/>
              <a:ext cx="2351665" cy="17399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82" name="Voľný tvar 81"/>
          <p:cNvSpPr/>
          <p:nvPr/>
        </p:nvSpPr>
        <p:spPr>
          <a:xfrm rot="14640656" flipH="1">
            <a:off x="6210611" y="3666280"/>
            <a:ext cx="191759" cy="2281923"/>
          </a:xfrm>
          <a:custGeom>
            <a:avLst/>
            <a:gdLst>
              <a:gd name="connsiteX0" fmla="*/ 647453 w 647453"/>
              <a:gd name="connsiteY0" fmla="*/ 956603 h 956603"/>
              <a:gd name="connsiteX1" fmla="*/ 339 w 647453"/>
              <a:gd name="connsiteY1" fmla="*/ 492369 h 956603"/>
              <a:gd name="connsiteX2" fmla="*/ 577115 w 647453"/>
              <a:gd name="connsiteY2" fmla="*/ 0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453" h="956603">
                <a:moveTo>
                  <a:pt x="647453" y="956603"/>
                </a:moveTo>
                <a:cubicBezTo>
                  <a:pt x="329757" y="804203"/>
                  <a:pt x="12062" y="651803"/>
                  <a:pt x="339" y="492369"/>
                </a:cubicBezTo>
                <a:cubicBezTo>
                  <a:pt x="-11384" y="332935"/>
                  <a:pt x="282865" y="166467"/>
                  <a:pt x="577115" y="0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4" grpId="0" animBg="1"/>
      <p:bldP spid="76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6019800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94219" name="Picture 11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2" y="908720"/>
            <a:ext cx="8331200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o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22839"/>
            <a:ext cx="3354705" cy="18478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3086100" cy="486641"/>
          </a:xfrm>
          <a:prstGeom prst="rect">
            <a:avLst/>
          </a:prstGeom>
        </p:spPr>
      </p:pic>
      <p:grpSp>
        <p:nvGrpSpPr>
          <p:cNvPr id="94276" name="Group 68"/>
          <p:cNvGrpSpPr>
            <a:grpSpLocks/>
          </p:cNvGrpSpPr>
          <p:nvPr/>
        </p:nvGrpSpPr>
        <p:grpSpPr bwMode="auto">
          <a:xfrm>
            <a:off x="6443663" y="5084763"/>
            <a:ext cx="1944687" cy="1512887"/>
            <a:chOff x="4059" y="3203"/>
            <a:chExt cx="1225" cy="953"/>
          </a:xfrm>
        </p:grpSpPr>
        <p:sp>
          <p:nvSpPr>
            <p:cNvPr id="94267" name="Oval 59"/>
            <p:cNvSpPr>
              <a:spLocks noChangeArrowheads="1"/>
            </p:cNvSpPr>
            <p:nvPr/>
          </p:nvSpPr>
          <p:spPr bwMode="auto">
            <a:xfrm>
              <a:off x="4059" y="3339"/>
              <a:ext cx="1225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94270" name="Line 62"/>
            <p:cNvSpPr>
              <a:spLocks noChangeShapeType="1"/>
            </p:cNvSpPr>
            <p:nvPr/>
          </p:nvSpPr>
          <p:spPr bwMode="auto">
            <a:xfrm flipV="1">
              <a:off x="4694" y="3203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94271" name="Text Box 15"/>
            <p:cNvSpPr txBox="1">
              <a:spLocks noChangeArrowheads="1"/>
            </p:cNvSpPr>
            <p:nvPr/>
          </p:nvSpPr>
          <p:spPr bwMode="auto">
            <a:xfrm>
              <a:off x="4286" y="3868"/>
              <a:ext cx="9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sk-SK" sz="2400" b="1" i="1">
                  <a:latin typeface="Times New Roman" panose="02020603050405020304" pitchFamily="18" charset="0"/>
                </a:rPr>
                <a:t>p</a:t>
              </a:r>
              <a:r>
                <a:rPr lang="en-US" altLang="sk-SK" sz="2400" b="1" i="1" baseline="-25000">
                  <a:latin typeface="Times New Roman" panose="02020603050405020304" pitchFamily="18" charset="0"/>
                </a:rPr>
                <a:t>1</a:t>
              </a:r>
              <a:r>
                <a:rPr lang="en-US" altLang="sk-SK" sz="2400" b="1" i="1">
                  <a:latin typeface="Times New Roman" panose="02020603050405020304" pitchFamily="18" charset="0"/>
                </a:rPr>
                <a:t>   &gt;   p</a:t>
              </a:r>
              <a:r>
                <a:rPr lang="en-US" altLang="sk-SK" sz="2400" b="1" i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4272" name="Freeform 64"/>
            <p:cNvSpPr>
              <a:spLocks/>
            </p:cNvSpPr>
            <p:nvPr/>
          </p:nvSpPr>
          <p:spPr bwMode="auto">
            <a:xfrm>
              <a:off x="4558" y="3430"/>
              <a:ext cx="363" cy="188"/>
            </a:xfrm>
            <a:custGeom>
              <a:avLst/>
              <a:gdLst>
                <a:gd name="T0" fmla="*/ 0 w 363"/>
                <a:gd name="T1" fmla="*/ 188 h 188"/>
                <a:gd name="T2" fmla="*/ 227 w 363"/>
                <a:gd name="T3" fmla="*/ 7 h 188"/>
                <a:gd name="T4" fmla="*/ 363 w 363"/>
                <a:gd name="T5" fmla="*/ 14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" h="188">
                  <a:moveTo>
                    <a:pt x="0" y="188"/>
                  </a:moveTo>
                  <a:cubicBezTo>
                    <a:pt x="83" y="101"/>
                    <a:pt x="167" y="14"/>
                    <a:pt x="227" y="7"/>
                  </a:cubicBezTo>
                  <a:cubicBezTo>
                    <a:pt x="287" y="0"/>
                    <a:pt x="340" y="128"/>
                    <a:pt x="363" y="14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9" name="Obrázok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0" y="3068960"/>
            <a:ext cx="3699164" cy="443345"/>
          </a:xfrm>
          <a:prstGeom prst="rect">
            <a:avLst/>
          </a:prstGeom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AD2BC-D3C7-47F7-BEFA-AC4A96559C74}" type="slidenum">
              <a:rPr lang="sk-SK" altLang="sk-SK" smtClean="0"/>
              <a:pPr/>
              <a:t>15</a:t>
            </a:fld>
            <a:endParaRPr lang="sk-SK" altLang="sk-SK"/>
          </a:p>
        </p:txBody>
      </p:sp>
      <p:sp>
        <p:nvSpPr>
          <p:cNvPr id="46" name="Voľný tvar 45"/>
          <p:cNvSpPr/>
          <p:nvPr/>
        </p:nvSpPr>
        <p:spPr>
          <a:xfrm rot="12812444">
            <a:off x="6784279" y="2624391"/>
            <a:ext cx="665264" cy="1913998"/>
          </a:xfrm>
          <a:custGeom>
            <a:avLst/>
            <a:gdLst>
              <a:gd name="connsiteX0" fmla="*/ 647453 w 647453"/>
              <a:gd name="connsiteY0" fmla="*/ 956603 h 956603"/>
              <a:gd name="connsiteX1" fmla="*/ 339 w 647453"/>
              <a:gd name="connsiteY1" fmla="*/ 492369 h 956603"/>
              <a:gd name="connsiteX2" fmla="*/ 577115 w 647453"/>
              <a:gd name="connsiteY2" fmla="*/ 0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453" h="956603">
                <a:moveTo>
                  <a:pt x="647453" y="956603"/>
                </a:moveTo>
                <a:cubicBezTo>
                  <a:pt x="329757" y="804203"/>
                  <a:pt x="12062" y="651803"/>
                  <a:pt x="339" y="492369"/>
                </a:cubicBezTo>
                <a:cubicBezTo>
                  <a:pt x="-11384" y="332935"/>
                  <a:pt x="282865" y="166467"/>
                  <a:pt x="577115" y="0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7" name="Voľný tvar 46"/>
          <p:cNvSpPr/>
          <p:nvPr/>
        </p:nvSpPr>
        <p:spPr>
          <a:xfrm rot="11906287" flipV="1">
            <a:off x="6485546" y="1571287"/>
            <a:ext cx="1072091" cy="825319"/>
          </a:xfrm>
          <a:custGeom>
            <a:avLst/>
            <a:gdLst>
              <a:gd name="connsiteX0" fmla="*/ 1617785 w 1617785"/>
              <a:gd name="connsiteY0" fmla="*/ 446177 h 446177"/>
              <a:gd name="connsiteX1" fmla="*/ 586154 w 1617785"/>
              <a:gd name="connsiteY1" fmla="*/ 701 h 446177"/>
              <a:gd name="connsiteX2" fmla="*/ 0 w 1617785"/>
              <a:gd name="connsiteY2" fmla="*/ 364116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785" h="446177">
                <a:moveTo>
                  <a:pt x="1617785" y="446177"/>
                </a:moveTo>
                <a:cubicBezTo>
                  <a:pt x="1236785" y="230277"/>
                  <a:pt x="855785" y="14378"/>
                  <a:pt x="586154" y="701"/>
                </a:cubicBezTo>
                <a:cubicBezTo>
                  <a:pt x="316523" y="-12976"/>
                  <a:pt x="158261" y="175570"/>
                  <a:pt x="0" y="364116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8" name="Rovná spojovacia šípka 47"/>
          <p:cNvCxnSpPr>
            <a:stCxn id="55" idx="7"/>
            <a:endCxn id="54" idx="6"/>
          </p:cNvCxnSpPr>
          <p:nvPr/>
        </p:nvCxnSpPr>
        <p:spPr>
          <a:xfrm flipH="1" flipV="1">
            <a:off x="6354658" y="2305866"/>
            <a:ext cx="1099582" cy="140871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ovná spojovacia šípka 49"/>
          <p:cNvCxnSpPr/>
          <p:nvPr/>
        </p:nvCxnSpPr>
        <p:spPr>
          <a:xfrm>
            <a:off x="6273667" y="2411862"/>
            <a:ext cx="6304" cy="1645977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Skupina 50"/>
          <p:cNvGrpSpPr/>
          <p:nvPr/>
        </p:nvGrpSpPr>
        <p:grpSpPr>
          <a:xfrm>
            <a:off x="4556218" y="1896892"/>
            <a:ext cx="3616182" cy="2684236"/>
            <a:chOff x="4473863" y="3645024"/>
            <a:chExt cx="3616182" cy="2684236"/>
          </a:xfrm>
        </p:grpSpPr>
        <p:sp>
          <p:nvSpPr>
            <p:cNvPr id="52" name="Ovál 51"/>
            <p:cNvSpPr/>
            <p:nvPr/>
          </p:nvSpPr>
          <p:spPr>
            <a:xfrm>
              <a:off x="5224165" y="4444656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3" name="Ovál 52"/>
            <p:cNvSpPr/>
            <p:nvPr/>
          </p:nvSpPr>
          <p:spPr>
            <a:xfrm>
              <a:off x="5186938" y="5415354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4" name="Ovál 53"/>
            <p:cNvSpPr/>
            <p:nvPr/>
          </p:nvSpPr>
          <p:spPr>
            <a:xfrm>
              <a:off x="6127235" y="3966868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5" name="Ovál 54"/>
            <p:cNvSpPr/>
            <p:nvPr/>
          </p:nvSpPr>
          <p:spPr>
            <a:xfrm>
              <a:off x="7248062" y="4169349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6" name="Ovál 55"/>
            <p:cNvSpPr/>
            <p:nvPr/>
          </p:nvSpPr>
          <p:spPr>
            <a:xfrm>
              <a:off x="6085889" y="5827930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7" name="Obrázok 5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173" y="3789040"/>
              <a:ext cx="386715" cy="249555"/>
            </a:xfrm>
            <a:prstGeom prst="rect">
              <a:avLst/>
            </a:prstGeom>
          </p:spPr>
        </p:pic>
        <p:pic>
          <p:nvPicPr>
            <p:cNvPr id="58" name="Obrázok 5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528" y="5664700"/>
              <a:ext cx="222885" cy="219075"/>
            </a:xfrm>
            <a:prstGeom prst="rect">
              <a:avLst/>
            </a:prstGeom>
          </p:spPr>
        </p:pic>
        <p:pic>
          <p:nvPicPr>
            <p:cNvPr id="59" name="Obrázok 5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001" y="5882399"/>
              <a:ext cx="228600" cy="215265"/>
            </a:xfrm>
            <a:prstGeom prst="rect">
              <a:avLst/>
            </a:prstGeom>
          </p:spPr>
        </p:pic>
        <p:pic>
          <p:nvPicPr>
            <p:cNvPr id="60" name="Obrázok 5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69" y="3985966"/>
              <a:ext cx="222885" cy="215265"/>
            </a:xfrm>
            <a:prstGeom prst="rect">
              <a:avLst/>
            </a:prstGeom>
          </p:spPr>
        </p:pic>
        <p:pic>
          <p:nvPicPr>
            <p:cNvPr id="61" name="Obrázok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610" y="4122513"/>
              <a:ext cx="224790" cy="219075"/>
            </a:xfrm>
            <a:prstGeom prst="rect">
              <a:avLst/>
            </a:prstGeom>
          </p:spPr>
        </p:pic>
        <p:sp>
          <p:nvSpPr>
            <p:cNvPr id="62" name="Obdĺžnik 61"/>
            <p:cNvSpPr/>
            <p:nvPr/>
          </p:nvSpPr>
          <p:spPr>
            <a:xfrm>
              <a:off x="4473863" y="3645024"/>
              <a:ext cx="3616182" cy="26842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219809" y="2249608"/>
            <a:ext cx="2217496" cy="829810"/>
            <a:chOff x="5219809" y="2249608"/>
            <a:chExt cx="2217496" cy="829810"/>
          </a:xfrm>
        </p:grpSpPr>
        <p:sp>
          <p:nvSpPr>
            <p:cNvPr id="49" name="Voľný tvar 48"/>
            <p:cNvSpPr/>
            <p:nvPr/>
          </p:nvSpPr>
          <p:spPr>
            <a:xfrm rot="3833371">
              <a:off x="5612918" y="1936294"/>
              <a:ext cx="111360" cy="737987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3" name="Voľný tvar 62"/>
            <p:cNvSpPr/>
            <p:nvPr/>
          </p:nvSpPr>
          <p:spPr>
            <a:xfrm rot="14640656" flipH="1">
              <a:off x="6237621" y="1879734"/>
              <a:ext cx="181872" cy="2217496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5" name="Ovál 4"/>
          <p:cNvSpPr/>
          <p:nvPr/>
        </p:nvSpPr>
        <p:spPr>
          <a:xfrm>
            <a:off x="5796136" y="1700808"/>
            <a:ext cx="2224087" cy="2862024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285259" cy="20955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3" y="4084090"/>
            <a:ext cx="2539365" cy="48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57200"/>
            <a:ext cx="8713788" cy="811213"/>
          </a:xfrm>
        </p:spPr>
        <p:txBody>
          <a:bodyPr/>
          <a:lstStyle/>
          <a:p>
            <a:r>
              <a:rPr lang="en-US" altLang="sk-SK" sz="3200" smtClean="0"/>
              <a:t>Approximate equilibrium</a:t>
            </a:r>
            <a:endParaRPr lang="sk-SK" altLang="sk-SK" sz="3200"/>
          </a:p>
        </p:txBody>
      </p:sp>
      <p:pic>
        <p:nvPicPr>
          <p:cNvPr id="97312" name="Picture 32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2" y="1196752"/>
            <a:ext cx="7527636" cy="13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323528" y="2708920"/>
            <a:ext cx="5023817" cy="1628498"/>
            <a:chOff x="323528" y="2852663"/>
            <a:chExt cx="5023817" cy="1628498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23528" y="3286051"/>
              <a:ext cx="5023817" cy="1195110"/>
            </a:xfrm>
            <a:prstGeom prst="rect">
              <a:avLst/>
            </a:prstGeom>
            <a:solidFill>
              <a:schemeClr val="folHlink">
                <a:alpha val="50999"/>
              </a:schemeClr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pic>
          <p:nvPicPr>
            <p:cNvPr id="4" name="Obrázok 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66" y="3456758"/>
              <a:ext cx="4652010" cy="853440"/>
            </a:xfrm>
            <a:prstGeom prst="rect">
              <a:avLst/>
            </a:prstGeom>
          </p:spPr>
        </p:pic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3528" y="2852663"/>
              <a:ext cx="5023817" cy="50482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" name="Text Box 92"/>
            <p:cNvSpPr txBox="1">
              <a:spLocks noChangeArrowheads="1"/>
            </p:cNvSpPr>
            <p:nvPr/>
          </p:nvSpPr>
          <p:spPr bwMode="auto">
            <a:xfrm>
              <a:off x="394966" y="2852663"/>
              <a:ext cx="208756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sk-SK" sz="2800">
                  <a:solidFill>
                    <a:schemeClr val="bg1"/>
                  </a:solidFill>
                  <a:latin typeface="Times New Roman" panose="02020603050405020304" pitchFamily="18" charset="0"/>
                </a:rPr>
                <a:t>Definition.</a:t>
              </a:r>
              <a:endParaRPr lang="sk-SK" altLang="sk-SK" sz="28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6" name="Obrázo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6" y="4509120"/>
            <a:ext cx="4326255" cy="546735"/>
          </a:xfrm>
          <a:prstGeom prst="rect">
            <a:avLst/>
          </a:prstGeom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BC14B2-EC92-4BF3-958F-B292AE31DF8D}" type="slidenum">
              <a:rPr lang="sk-SK" altLang="sk-SK" smtClean="0"/>
              <a:pPr/>
              <a:t>16</a:t>
            </a:fld>
            <a:endParaRPr lang="sk-SK" altLang="sk-SK"/>
          </a:p>
        </p:txBody>
      </p:sp>
      <p:grpSp>
        <p:nvGrpSpPr>
          <p:cNvPr id="7" name="Skupina 6"/>
          <p:cNvGrpSpPr/>
          <p:nvPr/>
        </p:nvGrpSpPr>
        <p:grpSpPr>
          <a:xfrm>
            <a:off x="5204290" y="1859319"/>
            <a:ext cx="3616182" cy="3009841"/>
            <a:chOff x="5204290" y="1859319"/>
            <a:chExt cx="3616182" cy="3009841"/>
          </a:xfrm>
        </p:grpSpPr>
        <p:sp>
          <p:nvSpPr>
            <p:cNvPr id="17" name="Voľný tvar 16"/>
            <p:cNvSpPr/>
            <p:nvPr/>
          </p:nvSpPr>
          <p:spPr>
            <a:xfrm rot="12812444">
              <a:off x="7432351" y="2912423"/>
              <a:ext cx="665264" cy="1913998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9" name="Voľný tvar 18"/>
            <p:cNvSpPr/>
            <p:nvPr/>
          </p:nvSpPr>
          <p:spPr>
            <a:xfrm rot="11906287" flipV="1">
              <a:off x="7133618" y="1859319"/>
              <a:ext cx="1072091" cy="825319"/>
            </a:xfrm>
            <a:custGeom>
              <a:avLst/>
              <a:gdLst>
                <a:gd name="connsiteX0" fmla="*/ 1617785 w 1617785"/>
                <a:gd name="connsiteY0" fmla="*/ 446177 h 446177"/>
                <a:gd name="connsiteX1" fmla="*/ 586154 w 1617785"/>
                <a:gd name="connsiteY1" fmla="*/ 701 h 446177"/>
                <a:gd name="connsiteX2" fmla="*/ 0 w 1617785"/>
                <a:gd name="connsiteY2" fmla="*/ 364116 h 4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7785" h="446177">
                  <a:moveTo>
                    <a:pt x="1617785" y="446177"/>
                  </a:moveTo>
                  <a:cubicBezTo>
                    <a:pt x="1236785" y="230277"/>
                    <a:pt x="855785" y="14378"/>
                    <a:pt x="586154" y="701"/>
                  </a:cubicBezTo>
                  <a:cubicBezTo>
                    <a:pt x="316523" y="-12976"/>
                    <a:pt x="158261" y="175570"/>
                    <a:pt x="0" y="364116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20" name="Rovná spojovacia šípka 19"/>
            <p:cNvCxnSpPr>
              <a:stCxn id="26" idx="7"/>
              <a:endCxn id="25" idx="6"/>
            </p:cNvCxnSpPr>
            <p:nvPr/>
          </p:nvCxnSpPr>
          <p:spPr>
            <a:xfrm flipH="1" flipV="1">
              <a:off x="7002730" y="2593898"/>
              <a:ext cx="1099582" cy="140871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ovacia šípka 20"/>
            <p:cNvCxnSpPr/>
            <p:nvPr/>
          </p:nvCxnSpPr>
          <p:spPr>
            <a:xfrm>
              <a:off x="6921739" y="2699894"/>
              <a:ext cx="6304" cy="1645977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Skupina 21"/>
            <p:cNvGrpSpPr/>
            <p:nvPr/>
          </p:nvGrpSpPr>
          <p:grpSpPr>
            <a:xfrm>
              <a:off x="5204290" y="2184924"/>
              <a:ext cx="3616182" cy="2684236"/>
              <a:chOff x="4473863" y="3645024"/>
              <a:chExt cx="3616182" cy="2684236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5224165" y="4444656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Ovál 23"/>
              <p:cNvSpPr/>
              <p:nvPr/>
            </p:nvSpPr>
            <p:spPr>
              <a:xfrm>
                <a:off x="5186938" y="5415354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6127235" y="3966868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Ovál 25"/>
              <p:cNvSpPr/>
              <p:nvPr/>
            </p:nvSpPr>
            <p:spPr>
              <a:xfrm>
                <a:off x="7248062" y="4169349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7" name="Ovál 26"/>
              <p:cNvSpPr/>
              <p:nvPr/>
            </p:nvSpPr>
            <p:spPr>
              <a:xfrm>
                <a:off x="6085889" y="5827930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pic>
            <p:nvPicPr>
              <p:cNvPr id="28" name="Obrázok 27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4173" y="3789040"/>
                <a:ext cx="386715" cy="249555"/>
              </a:xfrm>
              <a:prstGeom prst="rect">
                <a:avLst/>
              </a:prstGeom>
            </p:spPr>
          </p:pic>
          <p:pic>
            <p:nvPicPr>
              <p:cNvPr id="29" name="Obrázok 28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2528" y="5664700"/>
                <a:ext cx="222885" cy="219075"/>
              </a:xfrm>
              <a:prstGeom prst="rect">
                <a:avLst/>
              </a:prstGeom>
            </p:spPr>
          </p:pic>
          <p:pic>
            <p:nvPicPr>
              <p:cNvPr id="30" name="Obrázok 29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2001" y="5882399"/>
                <a:ext cx="228600" cy="215265"/>
              </a:xfrm>
              <a:prstGeom prst="rect">
                <a:avLst/>
              </a:prstGeom>
            </p:spPr>
          </p:pic>
          <p:pic>
            <p:nvPicPr>
              <p:cNvPr id="31" name="Obrázok 30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769" y="3985966"/>
                <a:ext cx="222885" cy="215265"/>
              </a:xfrm>
              <a:prstGeom prst="rect">
                <a:avLst/>
              </a:prstGeom>
            </p:spPr>
          </p:pic>
          <p:pic>
            <p:nvPicPr>
              <p:cNvPr id="32" name="Obrázok 31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5610" y="4122513"/>
                <a:ext cx="224790" cy="219075"/>
              </a:xfrm>
              <a:prstGeom prst="rect">
                <a:avLst/>
              </a:prstGeom>
            </p:spPr>
          </p:pic>
          <p:sp>
            <p:nvSpPr>
              <p:cNvPr id="33" name="Obdĺžnik 32"/>
              <p:cNvSpPr/>
              <p:nvPr/>
            </p:nvSpPr>
            <p:spPr>
              <a:xfrm>
                <a:off x="4473863" y="3645024"/>
                <a:ext cx="3616182" cy="268423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35" name="Voľný tvar 34"/>
            <p:cNvSpPr/>
            <p:nvPr/>
          </p:nvSpPr>
          <p:spPr>
            <a:xfrm rot="3833371">
              <a:off x="6392726" y="2415565"/>
              <a:ext cx="111360" cy="737987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6" name="Voľný tvar 35"/>
            <p:cNvSpPr/>
            <p:nvPr/>
          </p:nvSpPr>
          <p:spPr>
            <a:xfrm rot="14640656" flipH="1">
              <a:off x="6885693" y="2195030"/>
              <a:ext cx="181872" cy="2217496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7" name="Ovál 36"/>
            <p:cNvSpPr/>
            <p:nvPr/>
          </p:nvSpPr>
          <p:spPr>
            <a:xfrm>
              <a:off x="6444208" y="1988840"/>
              <a:ext cx="2224087" cy="2862024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42796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ál 36"/>
          <p:cNvSpPr/>
          <p:nvPr/>
        </p:nvSpPr>
        <p:spPr>
          <a:xfrm>
            <a:off x="6444208" y="1988840"/>
            <a:ext cx="2224087" cy="2862024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57200"/>
            <a:ext cx="8713788" cy="811213"/>
          </a:xfrm>
        </p:spPr>
        <p:txBody>
          <a:bodyPr/>
          <a:lstStyle/>
          <a:p>
            <a:r>
              <a:rPr lang="en-US" altLang="sk-SK" sz="3200" smtClean="0"/>
              <a:t>Approximate equilibrium</a:t>
            </a:r>
            <a:endParaRPr lang="sk-SK" altLang="sk-SK" sz="3200"/>
          </a:p>
        </p:txBody>
      </p:sp>
      <p:pic>
        <p:nvPicPr>
          <p:cNvPr id="97312" name="Picture 32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2" y="1196752"/>
            <a:ext cx="7527636" cy="13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323528" y="2708920"/>
            <a:ext cx="5023817" cy="1628498"/>
            <a:chOff x="323528" y="2852663"/>
            <a:chExt cx="5023817" cy="1628498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23528" y="3286051"/>
              <a:ext cx="5023817" cy="1195110"/>
            </a:xfrm>
            <a:prstGeom prst="rect">
              <a:avLst/>
            </a:prstGeom>
            <a:solidFill>
              <a:schemeClr val="folHlink">
                <a:alpha val="50999"/>
              </a:schemeClr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pic>
          <p:nvPicPr>
            <p:cNvPr id="4" name="Obrázok 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66" y="3456758"/>
              <a:ext cx="4652010" cy="853440"/>
            </a:xfrm>
            <a:prstGeom prst="rect">
              <a:avLst/>
            </a:prstGeom>
          </p:spPr>
        </p:pic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3528" y="2852663"/>
              <a:ext cx="5023817" cy="50482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" name="Text Box 92"/>
            <p:cNvSpPr txBox="1">
              <a:spLocks noChangeArrowheads="1"/>
            </p:cNvSpPr>
            <p:nvPr/>
          </p:nvSpPr>
          <p:spPr bwMode="auto">
            <a:xfrm>
              <a:off x="394966" y="2852663"/>
              <a:ext cx="208756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sk-SK" sz="2800">
                  <a:solidFill>
                    <a:schemeClr val="bg1"/>
                  </a:solidFill>
                  <a:latin typeface="Times New Roman" panose="02020603050405020304" pitchFamily="18" charset="0"/>
                </a:rPr>
                <a:t>Definition.</a:t>
              </a:r>
              <a:endParaRPr lang="sk-SK" altLang="sk-SK" sz="28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6" name="Obrázo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6" y="4509120"/>
            <a:ext cx="4326255" cy="546735"/>
          </a:xfrm>
          <a:prstGeom prst="rect">
            <a:avLst/>
          </a:prstGeom>
        </p:spPr>
      </p:pic>
      <p:grpSp>
        <p:nvGrpSpPr>
          <p:cNvPr id="50" name="Skupina 49"/>
          <p:cNvGrpSpPr/>
          <p:nvPr/>
        </p:nvGrpSpPr>
        <p:grpSpPr>
          <a:xfrm>
            <a:off x="323528" y="5206551"/>
            <a:ext cx="8426425" cy="1174777"/>
            <a:chOff x="467544" y="620688"/>
            <a:chExt cx="8426425" cy="1174777"/>
          </a:xfrm>
        </p:grpSpPr>
        <p:sp>
          <p:nvSpPr>
            <p:cNvPr id="51" name="Rectangle 71"/>
            <p:cNvSpPr>
              <a:spLocks noChangeArrowheads="1"/>
            </p:cNvSpPr>
            <p:nvPr/>
          </p:nvSpPr>
          <p:spPr bwMode="auto">
            <a:xfrm>
              <a:off x="469132" y="646088"/>
              <a:ext cx="8424043" cy="43497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2" name="Text Box 72"/>
            <p:cNvSpPr txBox="1">
              <a:spLocks noChangeArrowheads="1"/>
            </p:cNvSpPr>
            <p:nvPr/>
          </p:nvSpPr>
          <p:spPr bwMode="auto">
            <a:xfrm>
              <a:off x="469132" y="620688"/>
              <a:ext cx="777622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altLang="sk-SK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Theorem (</a:t>
              </a:r>
              <a:r>
                <a:rPr lang="en-US" altLang="sk-SK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KC &amp; Schlotter</a:t>
              </a:r>
              <a:r>
                <a:rPr lang="sk-SK" altLang="sk-SK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20</a:t>
              </a:r>
              <a:r>
                <a:rPr lang="en-US" altLang="sk-SK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10)</a:t>
              </a:r>
              <a:r>
                <a:rPr lang="sk-SK" altLang="sk-SK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3" name="Rectangle 73"/>
            <p:cNvSpPr>
              <a:spLocks noChangeArrowheads="1"/>
            </p:cNvSpPr>
            <p:nvPr/>
          </p:nvSpPr>
          <p:spPr bwMode="auto">
            <a:xfrm>
              <a:off x="467544" y="1077889"/>
              <a:ext cx="8426425" cy="717576"/>
            </a:xfrm>
            <a:prstGeom prst="rect">
              <a:avLst/>
            </a:prstGeom>
            <a:solidFill>
              <a:schemeClr val="folHlink">
                <a:alpha val="50999"/>
              </a:schemeClr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pic>
          <p:nvPicPr>
            <p:cNvPr id="54" name="Obrázok 5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196752"/>
              <a:ext cx="7926532" cy="486641"/>
            </a:xfrm>
            <a:prstGeom prst="rect">
              <a:avLst/>
            </a:prstGeom>
          </p:spPr>
        </p:pic>
      </p:grpSp>
      <p:sp>
        <p:nvSpPr>
          <p:cNvPr id="2" name="Zástupný symbol čísla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BC14B2-EC92-4BF3-958F-B292AE31DF8D}" type="slidenum">
              <a:rPr lang="sk-SK" altLang="sk-SK" smtClean="0"/>
              <a:pPr/>
              <a:t>17</a:t>
            </a:fld>
            <a:endParaRPr lang="sk-SK" altLang="sk-SK"/>
          </a:p>
        </p:txBody>
      </p:sp>
      <p:sp>
        <p:nvSpPr>
          <p:cNvPr id="19" name="Voľný tvar 18"/>
          <p:cNvSpPr/>
          <p:nvPr/>
        </p:nvSpPr>
        <p:spPr>
          <a:xfrm rot="11906287" flipV="1">
            <a:off x="7133618" y="1859319"/>
            <a:ext cx="1072091" cy="825319"/>
          </a:xfrm>
          <a:custGeom>
            <a:avLst/>
            <a:gdLst>
              <a:gd name="connsiteX0" fmla="*/ 1617785 w 1617785"/>
              <a:gd name="connsiteY0" fmla="*/ 446177 h 446177"/>
              <a:gd name="connsiteX1" fmla="*/ 586154 w 1617785"/>
              <a:gd name="connsiteY1" fmla="*/ 701 h 446177"/>
              <a:gd name="connsiteX2" fmla="*/ 0 w 1617785"/>
              <a:gd name="connsiteY2" fmla="*/ 364116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785" h="446177">
                <a:moveTo>
                  <a:pt x="1617785" y="446177"/>
                </a:moveTo>
                <a:cubicBezTo>
                  <a:pt x="1236785" y="230277"/>
                  <a:pt x="855785" y="14378"/>
                  <a:pt x="586154" y="701"/>
                </a:cubicBezTo>
                <a:cubicBezTo>
                  <a:pt x="316523" y="-12976"/>
                  <a:pt x="158261" y="175570"/>
                  <a:pt x="0" y="364116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7" name="Skupina 6"/>
          <p:cNvGrpSpPr/>
          <p:nvPr/>
        </p:nvGrpSpPr>
        <p:grpSpPr>
          <a:xfrm>
            <a:off x="6921739" y="2593898"/>
            <a:ext cx="1180573" cy="2232523"/>
            <a:chOff x="6921739" y="2593898"/>
            <a:chExt cx="1180573" cy="2232523"/>
          </a:xfrm>
        </p:grpSpPr>
        <p:sp>
          <p:nvSpPr>
            <p:cNvPr id="17" name="Voľný tvar 16"/>
            <p:cNvSpPr/>
            <p:nvPr/>
          </p:nvSpPr>
          <p:spPr>
            <a:xfrm rot="12812444">
              <a:off x="7432351" y="2912423"/>
              <a:ext cx="665264" cy="1913998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headEnd type="arrow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20" name="Rovná spojovacia šípka 19"/>
            <p:cNvCxnSpPr>
              <a:stCxn id="26" idx="7"/>
              <a:endCxn id="25" idx="6"/>
            </p:cNvCxnSpPr>
            <p:nvPr/>
          </p:nvCxnSpPr>
          <p:spPr>
            <a:xfrm flipH="1" flipV="1">
              <a:off x="7002730" y="2593898"/>
              <a:ext cx="1099582" cy="14087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ovacia šípka 20"/>
            <p:cNvCxnSpPr/>
            <p:nvPr/>
          </p:nvCxnSpPr>
          <p:spPr>
            <a:xfrm>
              <a:off x="6921739" y="2699894"/>
              <a:ext cx="6304" cy="1645977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Skupina 21"/>
          <p:cNvGrpSpPr/>
          <p:nvPr/>
        </p:nvGrpSpPr>
        <p:grpSpPr>
          <a:xfrm>
            <a:off x="5204290" y="2184924"/>
            <a:ext cx="3616182" cy="2684236"/>
            <a:chOff x="4473863" y="3645024"/>
            <a:chExt cx="3616182" cy="2684236"/>
          </a:xfrm>
        </p:grpSpPr>
        <p:sp>
          <p:nvSpPr>
            <p:cNvPr id="23" name="Ovál 22"/>
            <p:cNvSpPr/>
            <p:nvPr/>
          </p:nvSpPr>
          <p:spPr>
            <a:xfrm>
              <a:off x="5224165" y="4444656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4" name="Ovál 23"/>
            <p:cNvSpPr/>
            <p:nvPr/>
          </p:nvSpPr>
          <p:spPr>
            <a:xfrm>
              <a:off x="5186938" y="5415354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5" name="Ovál 24"/>
            <p:cNvSpPr/>
            <p:nvPr/>
          </p:nvSpPr>
          <p:spPr>
            <a:xfrm>
              <a:off x="6127235" y="3966868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Ovál 25"/>
            <p:cNvSpPr/>
            <p:nvPr/>
          </p:nvSpPr>
          <p:spPr>
            <a:xfrm>
              <a:off x="7248062" y="4169349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" name="Ovál 26"/>
            <p:cNvSpPr/>
            <p:nvPr/>
          </p:nvSpPr>
          <p:spPr>
            <a:xfrm>
              <a:off x="6085889" y="5827930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8" name="Obrázok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173" y="3789040"/>
              <a:ext cx="386715" cy="249555"/>
            </a:xfrm>
            <a:prstGeom prst="rect">
              <a:avLst/>
            </a:prstGeom>
          </p:spPr>
        </p:pic>
        <p:pic>
          <p:nvPicPr>
            <p:cNvPr id="29" name="Obrázok 2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528" y="5664700"/>
              <a:ext cx="222885" cy="219075"/>
            </a:xfrm>
            <a:prstGeom prst="rect">
              <a:avLst/>
            </a:prstGeom>
          </p:spPr>
        </p:pic>
        <p:pic>
          <p:nvPicPr>
            <p:cNvPr id="30" name="Obrázok 2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001" y="5882399"/>
              <a:ext cx="228600" cy="215265"/>
            </a:xfrm>
            <a:prstGeom prst="rect">
              <a:avLst/>
            </a:prstGeom>
          </p:spPr>
        </p:pic>
        <p:pic>
          <p:nvPicPr>
            <p:cNvPr id="31" name="Obrázok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69" y="3985966"/>
              <a:ext cx="222885" cy="215265"/>
            </a:xfrm>
            <a:prstGeom prst="rect">
              <a:avLst/>
            </a:prstGeom>
          </p:spPr>
        </p:pic>
        <p:pic>
          <p:nvPicPr>
            <p:cNvPr id="32" name="Obrázok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610" y="4122513"/>
              <a:ext cx="224790" cy="219075"/>
            </a:xfrm>
            <a:prstGeom prst="rect">
              <a:avLst/>
            </a:prstGeom>
          </p:spPr>
        </p:pic>
        <p:sp>
          <p:nvSpPr>
            <p:cNvPr id="33" name="Obdĺžnik 32"/>
            <p:cNvSpPr/>
            <p:nvPr/>
          </p:nvSpPr>
          <p:spPr>
            <a:xfrm>
              <a:off x="4473863" y="3645024"/>
              <a:ext cx="3616182" cy="26842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867881" y="2728879"/>
            <a:ext cx="2217496" cy="638571"/>
            <a:chOff x="5867881" y="2728879"/>
            <a:chExt cx="2217496" cy="638571"/>
          </a:xfrm>
        </p:grpSpPr>
        <p:sp>
          <p:nvSpPr>
            <p:cNvPr id="35" name="Voľný tvar 34"/>
            <p:cNvSpPr/>
            <p:nvPr/>
          </p:nvSpPr>
          <p:spPr>
            <a:xfrm rot="3833371">
              <a:off x="6392726" y="2415565"/>
              <a:ext cx="111360" cy="737987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6" name="Voľný tvar 35"/>
            <p:cNvSpPr/>
            <p:nvPr/>
          </p:nvSpPr>
          <p:spPr>
            <a:xfrm rot="14640656" flipH="1">
              <a:off x="6885693" y="2167766"/>
              <a:ext cx="181872" cy="2217496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39" name="Voľný tvar 38"/>
          <p:cNvSpPr/>
          <p:nvPr/>
        </p:nvSpPr>
        <p:spPr>
          <a:xfrm>
            <a:off x="5582032" y="3063132"/>
            <a:ext cx="424189" cy="956603"/>
          </a:xfrm>
          <a:custGeom>
            <a:avLst/>
            <a:gdLst>
              <a:gd name="connsiteX0" fmla="*/ 647453 w 647453"/>
              <a:gd name="connsiteY0" fmla="*/ 956603 h 956603"/>
              <a:gd name="connsiteX1" fmla="*/ 339 w 647453"/>
              <a:gd name="connsiteY1" fmla="*/ 492369 h 956603"/>
              <a:gd name="connsiteX2" fmla="*/ 577115 w 647453"/>
              <a:gd name="connsiteY2" fmla="*/ 0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453" h="956603">
                <a:moveTo>
                  <a:pt x="647453" y="956603"/>
                </a:moveTo>
                <a:cubicBezTo>
                  <a:pt x="329757" y="804203"/>
                  <a:pt x="12062" y="651803"/>
                  <a:pt x="339" y="492369"/>
                </a:cubicBezTo>
                <a:cubicBezTo>
                  <a:pt x="-11384" y="332935"/>
                  <a:pt x="282865" y="166467"/>
                  <a:pt x="577115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Voľný tvar 39"/>
          <p:cNvSpPr/>
          <p:nvPr/>
        </p:nvSpPr>
        <p:spPr>
          <a:xfrm rot="11165801">
            <a:off x="6026052" y="3057374"/>
            <a:ext cx="340812" cy="956603"/>
          </a:xfrm>
          <a:custGeom>
            <a:avLst/>
            <a:gdLst>
              <a:gd name="connsiteX0" fmla="*/ 647453 w 647453"/>
              <a:gd name="connsiteY0" fmla="*/ 956603 h 956603"/>
              <a:gd name="connsiteX1" fmla="*/ 339 w 647453"/>
              <a:gd name="connsiteY1" fmla="*/ 492369 h 956603"/>
              <a:gd name="connsiteX2" fmla="*/ 577115 w 647453"/>
              <a:gd name="connsiteY2" fmla="*/ 0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453" h="956603">
                <a:moveTo>
                  <a:pt x="647453" y="956603"/>
                </a:moveTo>
                <a:cubicBezTo>
                  <a:pt x="329757" y="804203"/>
                  <a:pt x="12062" y="651803"/>
                  <a:pt x="339" y="492369"/>
                </a:cubicBezTo>
                <a:cubicBezTo>
                  <a:pt x="-11384" y="332935"/>
                  <a:pt x="282865" y="166467"/>
                  <a:pt x="577115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5612955" y="2506768"/>
            <a:ext cx="687237" cy="169783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73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468313" y="695325"/>
            <a:ext cx="8280400" cy="1293813"/>
          </a:xfrm>
          <a:prstGeom prst="rect">
            <a:avLst/>
          </a:prstGeom>
          <a:solidFill>
            <a:schemeClr val="folHlink">
              <a:alpha val="50999"/>
            </a:scheme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468313" y="692150"/>
            <a:ext cx="8280400" cy="4365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68313" y="620713"/>
            <a:ext cx="720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2800">
                <a:solidFill>
                  <a:schemeClr val="bg1"/>
                </a:solidFill>
                <a:latin typeface="Times New Roman" panose="02020603050405020304" pitchFamily="18" charset="0"/>
              </a:rPr>
              <a:t>Theorem (</a:t>
            </a:r>
            <a:r>
              <a:rPr lang="en-US" altLang="sk-SK" sz="2800">
                <a:solidFill>
                  <a:schemeClr val="bg1"/>
                </a:solidFill>
                <a:latin typeface="Times New Roman" panose="02020603050405020304" pitchFamily="18" charset="0"/>
              </a:rPr>
              <a:t>KC &amp; Jel</a:t>
            </a:r>
            <a:r>
              <a:rPr lang="sk-SK" altLang="sk-SK" sz="2800">
                <a:solidFill>
                  <a:schemeClr val="bg1"/>
                </a:solidFill>
                <a:latin typeface="Times New Roman" panose="02020603050405020304" pitchFamily="18" charset="0"/>
              </a:rPr>
              <a:t>ínková 2011</a:t>
            </a:r>
            <a:r>
              <a:rPr lang="en-US" altLang="sk-SK" sz="280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r>
              <a:rPr lang="sk-SK" altLang="sk-SK" sz="280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98314" name="Picture 10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68413"/>
            <a:ext cx="79914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8" name="Picture 14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864"/>
            <a:ext cx="7038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75" name="Picture 71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102"/>
            <a:ext cx="83296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BC14B2-EC92-4BF3-958F-B292AE31DF8D}" type="slidenum">
              <a:rPr lang="sk-SK" altLang="sk-SK" smtClean="0"/>
              <a:pPr/>
              <a:t>18</a:t>
            </a:fld>
            <a:endParaRPr lang="sk-SK" altLang="sk-SK"/>
          </a:p>
        </p:txBody>
      </p:sp>
      <p:pic>
        <p:nvPicPr>
          <p:cNvPr id="54" name="Picture 58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6992"/>
            <a:ext cx="44942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9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7032"/>
            <a:ext cx="68675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1" descr="addin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74232"/>
            <a:ext cx="6450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3" descr="addin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36182"/>
            <a:ext cx="497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in the movie</a:t>
            </a:r>
            <a:endParaRPr lang="sk-SK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>
          <a:xfrm>
            <a:off x="395536" y="6248400"/>
            <a:ext cx="5624264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5" y="1196239"/>
            <a:ext cx="3672408" cy="251744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13176"/>
            <a:ext cx="7067393" cy="45027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3250"/>
            <a:ext cx="5405005" cy="76373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61248"/>
            <a:ext cx="7396595" cy="483177"/>
          </a:xfrm>
          <a:prstGeom prst="rect">
            <a:avLst/>
          </a:prstGeom>
        </p:spPr>
      </p:pic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02373-0504-4049-94F6-9CB950BB4CC6}" type="slidenum">
              <a:rPr lang="sk-SK" altLang="sk-SK" smtClean="0"/>
              <a:pPr/>
              <a:t>19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026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Housing market</a:t>
            </a:r>
            <a:endParaRPr lang="sk-SK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>
          <a:xfrm>
            <a:off x="427038" y="6248400"/>
            <a:ext cx="5592762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12" name="Obrázo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03386"/>
            <a:ext cx="1582252" cy="192075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40770"/>
            <a:ext cx="5788995" cy="456570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6401430" cy="699025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8816"/>
            <a:ext cx="809232" cy="1920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7490"/>
            <a:ext cx="6958445" cy="214745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2104623" cy="1612323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636159" y="1556792"/>
            <a:ext cx="2207649" cy="1739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5" name="Skupina 14"/>
          <p:cNvGrpSpPr/>
          <p:nvPr/>
        </p:nvGrpSpPr>
        <p:grpSpPr>
          <a:xfrm>
            <a:off x="2771800" y="1729233"/>
            <a:ext cx="2911640" cy="171750"/>
            <a:chOff x="2915816" y="1748517"/>
            <a:chExt cx="3523084" cy="228600"/>
          </a:xfrm>
        </p:grpSpPr>
        <p:cxnSp>
          <p:nvCxnSpPr>
            <p:cNvPr id="8" name="Rovná spojovacia šípka 7"/>
            <p:cNvCxnSpPr/>
            <p:nvPr/>
          </p:nvCxnSpPr>
          <p:spPr>
            <a:xfrm>
              <a:off x="2915816" y="1844824"/>
              <a:ext cx="1539566" cy="0"/>
            </a:xfrm>
            <a:prstGeom prst="straightConnector1">
              <a:avLst/>
            </a:prstGeom>
            <a:ln w="762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Obrázok 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48517"/>
              <a:ext cx="1866900" cy="228600"/>
            </a:xfrm>
            <a:prstGeom prst="rect">
              <a:avLst/>
            </a:prstGeom>
          </p:spPr>
        </p:pic>
      </p:grpSp>
      <p:grpSp>
        <p:nvGrpSpPr>
          <p:cNvPr id="14" name="Skupina 13"/>
          <p:cNvGrpSpPr/>
          <p:nvPr/>
        </p:nvGrpSpPr>
        <p:grpSpPr>
          <a:xfrm>
            <a:off x="2860199" y="2507542"/>
            <a:ext cx="2719913" cy="191788"/>
            <a:chOff x="3131840" y="2564904"/>
            <a:chExt cx="3620203" cy="255270"/>
          </a:xfrm>
        </p:grpSpPr>
        <p:cxnSp>
          <p:nvCxnSpPr>
            <p:cNvPr id="16" name="Rovná spojovacia šípka 15"/>
            <p:cNvCxnSpPr/>
            <p:nvPr/>
          </p:nvCxnSpPr>
          <p:spPr>
            <a:xfrm>
              <a:off x="3131840" y="2672201"/>
              <a:ext cx="1539566" cy="0"/>
            </a:xfrm>
            <a:prstGeom prst="straightConnector1">
              <a:avLst/>
            </a:prstGeom>
            <a:ln w="762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Obrázok 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438" y="2564904"/>
              <a:ext cx="1792605" cy="255270"/>
            </a:xfrm>
            <a:prstGeom prst="rect">
              <a:avLst/>
            </a:prstGeom>
          </p:spPr>
        </p:pic>
      </p:grpSp>
      <p:grpSp>
        <p:nvGrpSpPr>
          <p:cNvPr id="23" name="Skupina 22"/>
          <p:cNvGrpSpPr/>
          <p:nvPr/>
        </p:nvGrpSpPr>
        <p:grpSpPr>
          <a:xfrm>
            <a:off x="2771800" y="1999388"/>
            <a:ext cx="3408405" cy="171750"/>
            <a:chOff x="2915816" y="3140968"/>
            <a:chExt cx="4536587" cy="228600"/>
          </a:xfrm>
        </p:grpSpPr>
        <p:cxnSp>
          <p:nvCxnSpPr>
            <p:cNvPr id="21" name="Rovná spojovacia šípka 20"/>
            <p:cNvCxnSpPr/>
            <p:nvPr/>
          </p:nvCxnSpPr>
          <p:spPr>
            <a:xfrm>
              <a:off x="2915816" y="3257529"/>
              <a:ext cx="1539566" cy="0"/>
            </a:xfrm>
            <a:prstGeom prst="straightConnector1">
              <a:avLst/>
            </a:prstGeom>
            <a:ln w="762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Obrázok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823" y="3140968"/>
              <a:ext cx="2735580" cy="228600"/>
            </a:xfrm>
            <a:prstGeom prst="rect">
              <a:avLst/>
            </a:prstGeom>
          </p:spPr>
        </p:pic>
      </p:grpSp>
      <p:pic>
        <p:nvPicPr>
          <p:cNvPr id="7" name="Obrázok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5" y="3520988"/>
            <a:ext cx="5390677" cy="209393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20742"/>
            <a:ext cx="4249252" cy="210967"/>
          </a:xfrm>
          <a:prstGeom prst="rect">
            <a:avLst/>
          </a:prstGeom>
        </p:spPr>
      </p:pic>
      <p:pic>
        <p:nvPicPr>
          <p:cNvPr id="34" name="Obrázok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6" y="6007871"/>
            <a:ext cx="6887914" cy="443975"/>
          </a:xfrm>
          <a:prstGeom prst="rect">
            <a:avLst/>
          </a:prstGeom>
        </p:spPr>
      </p:pic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02373-0504-4049-94F6-9CB950BB4CC6}" type="slidenum">
              <a:rPr lang="sk-SK" altLang="sk-SK" smtClean="0"/>
              <a:pPr/>
              <a:t>2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1636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7680"/>
          </a:xfrm>
        </p:spPr>
        <p:txBody>
          <a:bodyPr/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Housing market with divorcing and engaged pairs</a:t>
            </a:r>
            <a:endParaRPr lang="sk-SK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>
          <a:xfrm>
            <a:off x="539552" y="6248400"/>
            <a:ext cx="5480248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5" name="Obrázo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47087"/>
            <a:ext cx="5939706" cy="178191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8073"/>
            <a:ext cx="4493281" cy="21096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3" y="4486969"/>
            <a:ext cx="8451579" cy="191487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5" y="4010121"/>
            <a:ext cx="5823632" cy="210967"/>
          </a:xfrm>
          <a:prstGeom prst="rect">
            <a:avLst/>
          </a:prstGeom>
        </p:spPr>
      </p:pic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02373-0504-4049-94F6-9CB950BB4CC6}" type="slidenum">
              <a:rPr lang="sk-SK" altLang="sk-SK" smtClean="0"/>
              <a:pPr/>
              <a:t>20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123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divorcing couple needs an egaged pair</a:t>
            </a:r>
            <a:endParaRPr lang="sk-SK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>
          <a:xfrm>
            <a:off x="518314" y="6248400"/>
            <a:ext cx="5501486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196752"/>
            <a:ext cx="5040561" cy="4162595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4936860" y="1770704"/>
            <a:ext cx="364745" cy="360040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4932040" y="2716333"/>
            <a:ext cx="364745" cy="36004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6170777" y="3674166"/>
            <a:ext cx="364745" cy="36004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4936860" y="3674166"/>
            <a:ext cx="364745" cy="360040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3675507" y="3674166"/>
            <a:ext cx="364745" cy="360040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453763" y="3656071"/>
            <a:ext cx="364745" cy="360040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2" name="Rovná spojovacia šípka 11"/>
          <p:cNvCxnSpPr/>
          <p:nvPr/>
        </p:nvCxnSpPr>
        <p:spPr>
          <a:xfrm>
            <a:off x="5373613" y="1969774"/>
            <a:ext cx="78256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>
            <a:off x="6353149" y="2130744"/>
            <a:ext cx="0" cy="58558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6338292" y="3111574"/>
            <a:ext cx="0" cy="5804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H="1">
            <a:off x="5301605" y="3897036"/>
            <a:ext cx="854571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6372200" y="4034206"/>
            <a:ext cx="0" cy="6094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H="1">
            <a:off x="4072706" y="4833140"/>
            <a:ext cx="208347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H="1">
            <a:off x="2850256" y="4823615"/>
            <a:ext cx="77688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V="1">
            <a:off x="2627784" y="4034206"/>
            <a:ext cx="0" cy="6094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flipH="1">
            <a:off x="4040252" y="2944536"/>
            <a:ext cx="854571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>
            <a:off x="3857879" y="3075667"/>
            <a:ext cx="0" cy="58040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/>
          <p:cNvGrpSpPr/>
          <p:nvPr/>
        </p:nvGrpSpPr>
        <p:grpSpPr>
          <a:xfrm>
            <a:off x="324320" y="5229200"/>
            <a:ext cx="8280128" cy="1080120"/>
            <a:chOff x="180304" y="5517232"/>
            <a:chExt cx="8280128" cy="1080120"/>
          </a:xfrm>
        </p:grpSpPr>
        <p:sp>
          <p:nvSpPr>
            <p:cNvPr id="23" name="Obdĺžnik 22"/>
            <p:cNvSpPr/>
            <p:nvPr/>
          </p:nvSpPr>
          <p:spPr>
            <a:xfrm>
              <a:off x="180304" y="5517232"/>
              <a:ext cx="8280128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4" name="Obrázok 2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98" y="5733256"/>
              <a:ext cx="7942118" cy="763732"/>
            </a:xfrm>
            <a:prstGeom prst="rect">
              <a:avLst/>
            </a:prstGeom>
          </p:spPr>
        </p:pic>
      </p:grpSp>
      <p:sp>
        <p:nvSpPr>
          <p:cNvPr id="25" name="Zástupný symbol čísla snímky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02373-0504-4049-94F6-9CB950BB4CC6}" type="slidenum">
              <a:rPr lang="sk-SK" altLang="sk-SK" smtClean="0"/>
              <a:pPr/>
              <a:t>21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96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>
          <a:xfrm>
            <a:off x="467544" y="6248400"/>
            <a:ext cx="5552256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5" name="Obrázo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8047"/>
            <a:ext cx="7924800" cy="71870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3" y="1556792"/>
            <a:ext cx="7894749" cy="279400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3817"/>
            <a:ext cx="5491438" cy="210967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468336" y="332656"/>
            <a:ext cx="828012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81855"/>
            <a:ext cx="3307773" cy="19207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22" y="4087824"/>
            <a:ext cx="24498" cy="19762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3320368" cy="193649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1905406" y="2045199"/>
            <a:ext cx="4687414" cy="1693494"/>
            <a:chOff x="1905406" y="2394487"/>
            <a:chExt cx="4687414" cy="1693494"/>
          </a:xfrm>
        </p:grpSpPr>
        <p:sp>
          <p:nvSpPr>
            <p:cNvPr id="14" name="Obdĺžnik 13"/>
            <p:cNvSpPr/>
            <p:nvPr/>
          </p:nvSpPr>
          <p:spPr>
            <a:xfrm>
              <a:off x="1905406" y="2394487"/>
              <a:ext cx="434346" cy="162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bdĺžnik 14"/>
            <p:cNvSpPr/>
            <p:nvPr/>
          </p:nvSpPr>
          <p:spPr>
            <a:xfrm>
              <a:off x="1907704" y="3940434"/>
              <a:ext cx="434346" cy="147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bdĺžnik 15"/>
            <p:cNvSpPr/>
            <p:nvPr/>
          </p:nvSpPr>
          <p:spPr>
            <a:xfrm>
              <a:off x="6156176" y="2394487"/>
              <a:ext cx="434346" cy="162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Obdĺžnik 16"/>
            <p:cNvSpPr/>
            <p:nvPr/>
          </p:nvSpPr>
          <p:spPr>
            <a:xfrm>
              <a:off x="6158474" y="3940434"/>
              <a:ext cx="434346" cy="147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4" name="Obrázok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75668"/>
            <a:ext cx="6104659" cy="21128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4078798" y="5041467"/>
            <a:ext cx="396044" cy="442800"/>
            <a:chOff x="4103948" y="5481417"/>
            <a:chExt cx="396044" cy="442800"/>
          </a:xfrm>
        </p:grpSpPr>
        <p:pic>
          <p:nvPicPr>
            <p:cNvPr id="20" name="Obrázok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245" y="5601697"/>
              <a:ext cx="180975" cy="257175"/>
            </a:xfrm>
            <a:prstGeom prst="rect">
              <a:avLst/>
            </a:prstGeom>
          </p:spPr>
        </p:pic>
        <p:sp>
          <p:nvSpPr>
            <p:cNvPr id="21" name="Obdĺžnik 20"/>
            <p:cNvSpPr/>
            <p:nvPr/>
          </p:nvSpPr>
          <p:spPr>
            <a:xfrm>
              <a:off x="4103948" y="5481417"/>
              <a:ext cx="396044" cy="442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cxnSp>
        <p:nvCxnSpPr>
          <p:cNvPr id="22" name="Rovná spojovacia šípka 21"/>
          <p:cNvCxnSpPr>
            <a:stCxn id="21" idx="2"/>
          </p:cNvCxnSpPr>
          <p:nvPr/>
        </p:nvCxnSpPr>
        <p:spPr>
          <a:xfrm>
            <a:off x="4276820" y="5484267"/>
            <a:ext cx="9108" cy="484288"/>
          </a:xfrm>
          <a:prstGeom prst="straightConnector1">
            <a:avLst/>
          </a:prstGeom>
          <a:ln w="34925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Voľný tvar 23"/>
          <p:cNvSpPr/>
          <p:nvPr/>
        </p:nvSpPr>
        <p:spPr>
          <a:xfrm>
            <a:off x="4465320" y="3810000"/>
            <a:ext cx="2575701" cy="1432560"/>
          </a:xfrm>
          <a:custGeom>
            <a:avLst/>
            <a:gdLst>
              <a:gd name="connsiteX0" fmla="*/ 0 w 2575701"/>
              <a:gd name="connsiteY0" fmla="*/ 1432560 h 1432560"/>
              <a:gd name="connsiteX1" fmla="*/ 2453640 w 2575701"/>
              <a:gd name="connsiteY1" fmla="*/ 701040 h 1432560"/>
              <a:gd name="connsiteX2" fmla="*/ 1981200 w 2575701"/>
              <a:gd name="connsiteY2" fmla="*/ 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5701" h="1432560">
                <a:moveTo>
                  <a:pt x="0" y="1432560"/>
                </a:moveTo>
                <a:cubicBezTo>
                  <a:pt x="1061720" y="1186180"/>
                  <a:pt x="2123440" y="939800"/>
                  <a:pt x="2453640" y="701040"/>
                </a:cubicBezTo>
                <a:cubicBezTo>
                  <a:pt x="2783840" y="462280"/>
                  <a:pt x="2382520" y="231140"/>
                  <a:pt x="1981200" y="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4" name="Skupina 23"/>
          <p:cNvGrpSpPr/>
          <p:nvPr/>
        </p:nvGrpSpPr>
        <p:grpSpPr>
          <a:xfrm>
            <a:off x="4450080" y="4891352"/>
            <a:ext cx="3969630" cy="1210491"/>
            <a:chOff x="4450080" y="4891352"/>
            <a:chExt cx="3969630" cy="1210491"/>
          </a:xfrm>
        </p:grpSpPr>
        <p:pic>
          <p:nvPicPr>
            <p:cNvPr id="25" name="Obrázok 2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624" y="4891352"/>
              <a:ext cx="2577086" cy="912047"/>
            </a:xfrm>
            <a:prstGeom prst="rect">
              <a:avLst/>
            </a:prstGeom>
          </p:spPr>
        </p:pic>
        <p:sp>
          <p:nvSpPr>
            <p:cNvPr id="26" name="Voľný tvar 24"/>
            <p:cNvSpPr/>
            <p:nvPr/>
          </p:nvSpPr>
          <p:spPr>
            <a:xfrm>
              <a:off x="4450080" y="5303520"/>
              <a:ext cx="1859280" cy="798323"/>
            </a:xfrm>
            <a:custGeom>
              <a:avLst/>
              <a:gdLst>
                <a:gd name="connsiteX0" fmla="*/ 0 w 1859280"/>
                <a:gd name="connsiteY0" fmla="*/ 0 h 798323"/>
                <a:gd name="connsiteX1" fmla="*/ 1234440 w 1859280"/>
                <a:gd name="connsiteY1" fmla="*/ 792480 h 798323"/>
                <a:gd name="connsiteX2" fmla="*/ 1859280 w 1859280"/>
                <a:gd name="connsiteY2" fmla="*/ 381000 h 798323"/>
                <a:gd name="connsiteX3" fmla="*/ 1859280 w 1859280"/>
                <a:gd name="connsiteY3" fmla="*/ 381000 h 798323"/>
                <a:gd name="connsiteX4" fmla="*/ 1859280 w 1859280"/>
                <a:gd name="connsiteY4" fmla="*/ 381000 h 7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280" h="798323">
                  <a:moveTo>
                    <a:pt x="0" y="0"/>
                  </a:moveTo>
                  <a:cubicBezTo>
                    <a:pt x="462280" y="364490"/>
                    <a:pt x="924560" y="728980"/>
                    <a:pt x="1234440" y="792480"/>
                  </a:cubicBezTo>
                  <a:cubicBezTo>
                    <a:pt x="1544320" y="855980"/>
                    <a:pt x="1859280" y="381000"/>
                    <a:pt x="1859280" y="381000"/>
                  </a:cubicBezTo>
                  <a:lnTo>
                    <a:pt x="1859280" y="381000"/>
                  </a:lnTo>
                  <a:lnTo>
                    <a:pt x="1859280" y="381000"/>
                  </a:ln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571354" y="5028243"/>
            <a:ext cx="3512966" cy="1219765"/>
            <a:chOff x="571354" y="5028243"/>
            <a:chExt cx="3512966" cy="1219765"/>
          </a:xfrm>
        </p:grpSpPr>
        <p:pic>
          <p:nvPicPr>
            <p:cNvPr id="28" name="Obrázok 2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54" y="5028243"/>
              <a:ext cx="2577086" cy="912047"/>
            </a:xfrm>
            <a:prstGeom prst="rect">
              <a:avLst/>
            </a:prstGeom>
          </p:spPr>
        </p:pic>
        <p:sp>
          <p:nvSpPr>
            <p:cNvPr id="29" name="Voľný tvar 26"/>
            <p:cNvSpPr/>
            <p:nvPr/>
          </p:nvSpPr>
          <p:spPr>
            <a:xfrm>
              <a:off x="2468880" y="5242560"/>
              <a:ext cx="1615440" cy="1005448"/>
            </a:xfrm>
            <a:custGeom>
              <a:avLst/>
              <a:gdLst>
                <a:gd name="connsiteX0" fmla="*/ 1615440 w 1615440"/>
                <a:gd name="connsiteY0" fmla="*/ 0 h 1005448"/>
                <a:gd name="connsiteX1" fmla="*/ 533400 w 1615440"/>
                <a:gd name="connsiteY1" fmla="*/ 990600 h 1005448"/>
                <a:gd name="connsiteX2" fmla="*/ 0 w 1615440"/>
                <a:gd name="connsiteY2" fmla="*/ 502920 h 100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5440" h="1005448">
                  <a:moveTo>
                    <a:pt x="1615440" y="0"/>
                  </a:moveTo>
                  <a:cubicBezTo>
                    <a:pt x="1209040" y="453390"/>
                    <a:pt x="802640" y="906780"/>
                    <a:pt x="533400" y="990600"/>
                  </a:cubicBezTo>
                  <a:cubicBezTo>
                    <a:pt x="264160" y="1074420"/>
                    <a:pt x="132080" y="788670"/>
                    <a:pt x="0" y="502920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Zástupný symbol čísla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02373-0504-4049-94F6-9CB950BB4CC6}" type="slidenum">
              <a:rPr lang="sk-SK" altLang="sk-SK" smtClean="0"/>
              <a:pPr/>
              <a:t>22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190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4" name="Obrázo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24800" cy="71870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3" y="2338128"/>
            <a:ext cx="7894749" cy="279400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9018"/>
            <a:ext cx="7931727" cy="517814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396328" y="404664"/>
            <a:ext cx="828012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09" y="1700808"/>
            <a:ext cx="3601631" cy="127464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26" y="5538736"/>
            <a:ext cx="3601631" cy="1274640"/>
          </a:xfrm>
          <a:prstGeom prst="rect">
            <a:avLst/>
          </a:prstGeom>
        </p:spPr>
      </p:pic>
      <p:cxnSp>
        <p:nvCxnSpPr>
          <p:cNvPr id="10" name="Rovná spojovacia šípka 9"/>
          <p:cNvCxnSpPr/>
          <p:nvPr/>
        </p:nvCxnSpPr>
        <p:spPr>
          <a:xfrm flipH="1">
            <a:off x="3321039" y="3673599"/>
            <a:ext cx="720080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 flipV="1">
            <a:off x="2365885" y="2964348"/>
            <a:ext cx="576064" cy="70925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H="1">
            <a:off x="2293877" y="3760191"/>
            <a:ext cx="648072" cy="700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H="1">
            <a:off x="1357773" y="3212976"/>
            <a:ext cx="541006" cy="1"/>
          </a:xfrm>
          <a:prstGeom prst="straightConnector1">
            <a:avLst/>
          </a:prstGeom>
          <a:ln w="76200">
            <a:headEnd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>
            <a:off x="1357773" y="3428999"/>
            <a:ext cx="541006" cy="1"/>
          </a:xfrm>
          <a:prstGeom prst="straightConnector1">
            <a:avLst/>
          </a:prstGeom>
          <a:ln w="76200">
            <a:headEnd type="arrow" w="med" len="med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H="1">
            <a:off x="1357773" y="4005064"/>
            <a:ext cx="541006" cy="1"/>
          </a:xfrm>
          <a:prstGeom prst="straightConnector1">
            <a:avLst/>
          </a:prstGeom>
          <a:ln w="76200">
            <a:headEnd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>
            <a:off x="1357773" y="4221087"/>
            <a:ext cx="541006" cy="1"/>
          </a:xfrm>
          <a:prstGeom prst="straightConnector1">
            <a:avLst/>
          </a:prstGeom>
          <a:ln w="76200">
            <a:headEnd type="arrow" w="med" len="med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H="1">
            <a:off x="6579655" y="3429000"/>
            <a:ext cx="541006" cy="1"/>
          </a:xfrm>
          <a:prstGeom prst="straightConnector1">
            <a:avLst/>
          </a:prstGeom>
          <a:ln w="76200">
            <a:solidFill>
              <a:srgbClr val="00B050"/>
            </a:solidFill>
            <a:headEnd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H="1">
            <a:off x="6599499" y="3212975"/>
            <a:ext cx="541006" cy="1"/>
          </a:xfrm>
          <a:prstGeom prst="straightConnector1">
            <a:avLst/>
          </a:prstGeom>
          <a:ln w="76200">
            <a:solidFill>
              <a:srgbClr val="00B050"/>
            </a:solidFill>
            <a:headEnd type="arrow" w="med" len="med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H="1">
            <a:off x="6579655" y="4005063"/>
            <a:ext cx="541006" cy="1"/>
          </a:xfrm>
          <a:prstGeom prst="straightConnector1">
            <a:avLst/>
          </a:prstGeom>
          <a:ln w="76200">
            <a:solidFill>
              <a:srgbClr val="00B050"/>
            </a:solidFill>
            <a:headEnd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flipH="1">
            <a:off x="6598705" y="4185615"/>
            <a:ext cx="541006" cy="1"/>
          </a:xfrm>
          <a:prstGeom prst="straightConnector1">
            <a:avLst/>
          </a:prstGeom>
          <a:ln w="76200">
            <a:solidFill>
              <a:srgbClr val="00B050"/>
            </a:solidFill>
            <a:headEnd type="arrow" w="med" len="med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V="1">
            <a:off x="6373950" y="1988840"/>
            <a:ext cx="0" cy="936104"/>
          </a:xfrm>
          <a:prstGeom prst="straightConnector1">
            <a:avLst/>
          </a:prstGeom>
          <a:ln w="76200">
            <a:solidFill>
              <a:srgbClr val="00B050"/>
            </a:solidFill>
            <a:headEnd type="arrow" w="med" len="med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>
            <a:off x="6373950" y="4530625"/>
            <a:ext cx="0" cy="914599"/>
          </a:xfrm>
          <a:prstGeom prst="straightConnector1">
            <a:avLst/>
          </a:prstGeom>
          <a:ln w="76200">
            <a:solidFill>
              <a:srgbClr val="00B050"/>
            </a:solidFill>
            <a:headEnd type="arrow" w="med" len="med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ázok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22" y="4869160"/>
            <a:ext cx="24498" cy="197624"/>
          </a:xfrm>
          <a:prstGeom prst="rect">
            <a:avLst/>
          </a:prstGeom>
        </p:spPr>
      </p:pic>
      <p:grpSp>
        <p:nvGrpSpPr>
          <p:cNvPr id="24" name="Skupina 23"/>
          <p:cNvGrpSpPr/>
          <p:nvPr/>
        </p:nvGrpSpPr>
        <p:grpSpPr>
          <a:xfrm>
            <a:off x="4094077" y="4088105"/>
            <a:ext cx="360040" cy="1717159"/>
            <a:chOff x="4094077" y="4088105"/>
            <a:chExt cx="360040" cy="1717159"/>
          </a:xfrm>
        </p:grpSpPr>
        <p:sp>
          <p:nvSpPr>
            <p:cNvPr id="25" name="BlokTextu 24"/>
            <p:cNvSpPr txBox="1"/>
            <p:nvPr/>
          </p:nvSpPr>
          <p:spPr>
            <a:xfrm>
              <a:off x="4094693" y="4088105"/>
              <a:ext cx="35942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/>
                <a:t></a:t>
              </a:r>
              <a:r>
                <a:rPr lang="en-US" sz="1200" baseline="-25000" smtClean="0"/>
                <a:t>1</a:t>
              </a:r>
              <a:endParaRPr lang="sk-SK" sz="1200" baseline="-25000"/>
            </a:p>
          </p:txBody>
        </p:sp>
        <p:sp>
          <p:nvSpPr>
            <p:cNvPr id="26" name="BlokTextu 25"/>
            <p:cNvSpPr txBox="1"/>
            <p:nvPr/>
          </p:nvSpPr>
          <p:spPr>
            <a:xfrm>
              <a:off x="4094693" y="5528265"/>
              <a:ext cx="35942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smtClean="0"/>
                <a:t>s</a:t>
              </a:r>
              <a:r>
                <a:rPr lang="en-US" sz="1200" baseline="-25000" smtClean="0"/>
                <a:t>K</a:t>
              </a:r>
              <a:endParaRPr lang="sk-SK" sz="1200" baseline="-25000"/>
            </a:p>
          </p:txBody>
        </p:sp>
        <p:sp>
          <p:nvSpPr>
            <p:cNvPr id="27" name="BlokTextu 26"/>
            <p:cNvSpPr txBox="1"/>
            <p:nvPr/>
          </p:nvSpPr>
          <p:spPr>
            <a:xfrm>
              <a:off x="4094077" y="4664169"/>
              <a:ext cx="35942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/>
                <a:t></a:t>
              </a:r>
              <a:r>
                <a:rPr lang="en-US" sz="1200" baseline="-25000" smtClean="0"/>
                <a:t>2</a:t>
              </a:r>
              <a:endParaRPr lang="sk-SK" sz="1200" baseline="-25000"/>
            </a:p>
          </p:txBody>
        </p:sp>
      </p:grpSp>
      <p:sp>
        <p:nvSpPr>
          <p:cNvPr id="28" name="Zástupný symbol čísla snímky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AD2BC-D3C7-47F7-BEFA-AC4A96559C74}" type="slidenum">
              <a:rPr lang="sk-SK" altLang="sk-SK" smtClean="0"/>
              <a:pPr/>
              <a:t>23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538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talk was based on papers:</a:t>
            </a:r>
            <a:endParaRPr lang="sk-SK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67200"/>
          </a:xfrm>
        </p:spPr>
        <p:txBody>
          <a:bodyPr/>
          <a:lstStyle/>
          <a:p>
            <a:pPr lvl="0"/>
            <a:r>
              <a:rPr lang="sk-SK" sz="200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sk-SK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Cechlárová, T</a:t>
            </a:r>
            <a:r>
              <a:rPr lang="sk-SK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Fleiner, </a:t>
            </a:r>
            <a:r>
              <a:rPr lang="sk-SK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Housing markets through graphs</a:t>
            </a:r>
            <a:r>
              <a:rPr lang="sk-SK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Algorithmica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58/1, 170-187, 2010. </a:t>
            </a:r>
            <a:endParaRPr lang="sk-SK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K. Cechlárová, E. Jel</a:t>
            </a:r>
            <a:r>
              <a:rPr lang="sk-SK" sz="2000">
                <a:latin typeface="Times New Roman" panose="02020603050405020304" pitchFamily="18" charset="0"/>
                <a:cs typeface="Times New Roman" panose="02020603050405020304" pitchFamily="18" charset="0"/>
              </a:rPr>
              <a:t>ínková, </a:t>
            </a:r>
            <a:r>
              <a:rPr lang="sk-SK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An efficient implementation of the equilibrium algorithm for housing markets with duplicate houses, </a:t>
            </a:r>
            <a:r>
              <a:rPr lang="sk-SK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Processing Letters,  111/ 13,  667-670  (2011). 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cs-C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Cechlárová, 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I. Schlotter, </a:t>
            </a:r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Computing the Deficiency of Housing Markets with Duplicate Houses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LNCS 6478, Parameterized and Exact Computation,  72-83 (2010)</a:t>
            </a:r>
            <a:endParaRPr lang="sk-SK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K. Cechlárová, E. Jel</a:t>
            </a:r>
            <a:r>
              <a:rPr lang="sk-SK" sz="2000">
                <a:latin typeface="Times New Roman" panose="02020603050405020304" pitchFamily="18" charset="0"/>
                <a:cs typeface="Times New Roman" panose="02020603050405020304" pitchFamily="18" charset="0"/>
              </a:rPr>
              <a:t>ínková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Approximability of Economic Equilibrium for Housing Markets With Duplicate Houses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WG2011, LNCS 6986,  eds. P. Kolman a J. Kratochv</a:t>
            </a:r>
            <a:r>
              <a:rPr lang="sk-SK" sz="2000">
                <a:latin typeface="Times New Roman" panose="02020603050405020304" pitchFamily="18" charset="0"/>
                <a:cs typeface="Times New Roman" panose="02020603050405020304" pitchFamily="18" charset="0"/>
              </a:rPr>
              <a:t>íl, 95-106 (2011</a:t>
            </a:r>
            <a:r>
              <a:rPr lang="sk-SK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k-SK" sz="2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k-SK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Cechlárová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k-SK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T. </a:t>
            </a:r>
            <a:r>
              <a:rPr lang="sk-SK" sz="2000">
                <a:latin typeface="Times New Roman" panose="02020603050405020304" pitchFamily="18" charset="0"/>
                <a:cs typeface="Times New Roman" panose="02020603050405020304" pitchFamily="18" charset="0"/>
              </a:rPr>
              <a:t>Fleiner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Zs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Janko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House-swapping  with divorcing and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engaged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Preprint UMV UPJ</a:t>
            </a:r>
            <a:r>
              <a:rPr lang="sk-SK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2015.</a:t>
            </a:r>
          </a:p>
          <a:p>
            <a:pPr lvl="0"/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k-SK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k-SK" sz="2000"/>
          </a:p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BC14B2-EC92-4BF3-958F-B292AE31DF8D}" type="slidenum">
              <a:rPr lang="sk-SK" altLang="sk-SK" smtClean="0"/>
              <a:pPr/>
              <a:t>24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027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sk-SK"/>
              <a:t>Thank you for your attention!</a:t>
            </a:r>
            <a:endParaRPr lang="sk-SK" altLang="sk-SK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k-SK" alt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395288" y="6248400"/>
            <a:ext cx="5624512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3" name="Obrázo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3" y="1618919"/>
            <a:ext cx="8031573" cy="2598597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539750" y="476250"/>
            <a:ext cx="8353425" cy="94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k-SK" sz="37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 Trading Cycles algorit</a:t>
            </a:r>
            <a:r>
              <a:rPr lang="sk-SK" altLang="sk-SK" sz="37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sk-SK" sz="37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sk-SK" sz="33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95536" y="1424433"/>
            <a:ext cx="8208912" cy="29406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6" name="Skupina 15"/>
          <p:cNvGrpSpPr/>
          <p:nvPr/>
        </p:nvGrpSpPr>
        <p:grpSpPr>
          <a:xfrm>
            <a:off x="416054" y="4641479"/>
            <a:ext cx="8188394" cy="679574"/>
            <a:chOff x="416054" y="4641479"/>
            <a:chExt cx="8188394" cy="679574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16054" y="4641479"/>
              <a:ext cx="8188394" cy="679574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sk-SK"/>
            </a:p>
          </p:txBody>
        </p:sp>
        <p:pic>
          <p:nvPicPr>
            <p:cNvPr id="10" name="Obrázok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725144"/>
              <a:ext cx="7924800" cy="495300"/>
            </a:xfrm>
            <a:prstGeom prst="rect">
              <a:avLst/>
            </a:prstGeom>
          </p:spPr>
        </p:pic>
      </p:grpSp>
      <p:grpSp>
        <p:nvGrpSpPr>
          <p:cNvPr id="17" name="Skupina 16"/>
          <p:cNvGrpSpPr/>
          <p:nvPr/>
        </p:nvGrpSpPr>
        <p:grpSpPr>
          <a:xfrm>
            <a:off x="416054" y="5485730"/>
            <a:ext cx="8188394" cy="679574"/>
            <a:chOff x="416054" y="5485730"/>
            <a:chExt cx="8188394" cy="679574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16054" y="5485730"/>
              <a:ext cx="8188394" cy="679574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sk-SK"/>
            </a:p>
          </p:txBody>
        </p:sp>
        <p:pic>
          <p:nvPicPr>
            <p:cNvPr id="15" name="Obrázok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594333"/>
              <a:ext cx="7928264" cy="498764"/>
            </a:xfrm>
            <a:prstGeom prst="rect">
              <a:avLst/>
            </a:prstGeom>
          </p:spPr>
        </p:pic>
      </p:grp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AD2BC-D3C7-47F7-BEFA-AC4A96559C74}" type="slidenum">
              <a:rPr lang="sk-SK" altLang="sk-SK" smtClean="0"/>
              <a:pPr/>
              <a:t>3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9954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Graphs – Who is who 1</a:t>
            </a:r>
            <a:endParaRPr lang="sk-SK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83" name="Obrázok 8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896"/>
            <a:ext cx="3943350" cy="206086"/>
          </a:xfrm>
          <a:prstGeom prst="rect">
            <a:avLst/>
          </a:prstGeom>
        </p:spPr>
      </p:pic>
      <p:pic>
        <p:nvPicPr>
          <p:cNvPr id="82" name="Obrázok 8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50325"/>
            <a:ext cx="737755" cy="202623"/>
          </a:xfrm>
          <a:prstGeom prst="rect">
            <a:avLst/>
          </a:prstGeom>
        </p:spPr>
      </p:pic>
      <p:grpSp>
        <p:nvGrpSpPr>
          <p:cNvPr id="79" name="Skupina 78"/>
          <p:cNvGrpSpPr/>
          <p:nvPr/>
        </p:nvGrpSpPr>
        <p:grpSpPr>
          <a:xfrm>
            <a:off x="5795550" y="775850"/>
            <a:ext cx="2585947" cy="2035322"/>
            <a:chOff x="5795550" y="775850"/>
            <a:chExt cx="2585947" cy="2035322"/>
          </a:xfrm>
        </p:grpSpPr>
        <p:sp>
          <p:nvSpPr>
            <p:cNvPr id="8" name="Ovál 7"/>
            <p:cNvSpPr/>
            <p:nvPr/>
          </p:nvSpPr>
          <p:spPr>
            <a:xfrm>
              <a:off x="6426170" y="1253638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Ovál 8"/>
            <p:cNvSpPr/>
            <p:nvPr/>
          </p:nvSpPr>
          <p:spPr>
            <a:xfrm>
              <a:off x="6430289" y="2224336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vál 9"/>
            <p:cNvSpPr/>
            <p:nvPr/>
          </p:nvSpPr>
          <p:spPr>
            <a:xfrm>
              <a:off x="7329240" y="1726406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vál 10"/>
            <p:cNvSpPr/>
            <p:nvPr/>
          </p:nvSpPr>
          <p:spPr>
            <a:xfrm>
              <a:off x="8236429" y="2246364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vál 11"/>
            <p:cNvSpPr/>
            <p:nvPr/>
          </p:nvSpPr>
          <p:spPr>
            <a:xfrm>
              <a:off x="7329240" y="775850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Ovál 12"/>
            <p:cNvSpPr/>
            <p:nvPr/>
          </p:nvSpPr>
          <p:spPr>
            <a:xfrm>
              <a:off x="8232310" y="1253638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Ovál 17"/>
            <p:cNvSpPr/>
            <p:nvPr/>
          </p:nvSpPr>
          <p:spPr>
            <a:xfrm>
              <a:off x="7329240" y="2636912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20" name="Rovná spojovacia šípka 19"/>
            <p:cNvCxnSpPr>
              <a:stCxn id="8" idx="7"/>
              <a:endCxn id="12" idx="3"/>
            </p:cNvCxnSpPr>
            <p:nvPr/>
          </p:nvCxnSpPr>
          <p:spPr>
            <a:xfrm flipV="1">
              <a:off x="6549993" y="924590"/>
              <a:ext cx="800492" cy="35456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ovacia šípka 20"/>
            <p:cNvCxnSpPr/>
            <p:nvPr/>
          </p:nvCxnSpPr>
          <p:spPr>
            <a:xfrm flipV="1">
              <a:off x="7474308" y="2314156"/>
              <a:ext cx="800492" cy="35456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ovacia šípka 21"/>
            <p:cNvCxnSpPr/>
            <p:nvPr/>
          </p:nvCxnSpPr>
          <p:spPr>
            <a:xfrm>
              <a:off x="6516216" y="1402378"/>
              <a:ext cx="4119" cy="84747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ovacia šípka 24"/>
            <p:cNvCxnSpPr/>
            <p:nvPr/>
          </p:nvCxnSpPr>
          <p:spPr>
            <a:xfrm flipV="1">
              <a:off x="7451674" y="1413830"/>
              <a:ext cx="800492" cy="35456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ovacia šípka 25"/>
            <p:cNvCxnSpPr>
              <a:stCxn id="13" idx="1"/>
              <a:endCxn id="12" idx="6"/>
            </p:cNvCxnSpPr>
            <p:nvPr/>
          </p:nvCxnSpPr>
          <p:spPr>
            <a:xfrm flipH="1" flipV="1">
              <a:off x="7474308" y="862980"/>
              <a:ext cx="779247" cy="41617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ovná spojovacia šípka 28"/>
            <p:cNvCxnSpPr/>
            <p:nvPr/>
          </p:nvCxnSpPr>
          <p:spPr>
            <a:xfrm>
              <a:off x="7413733" y="1844824"/>
              <a:ext cx="4119" cy="84747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ovná spojovacia šípka 29"/>
            <p:cNvCxnSpPr/>
            <p:nvPr/>
          </p:nvCxnSpPr>
          <p:spPr>
            <a:xfrm>
              <a:off x="8314068" y="1427898"/>
              <a:ext cx="4119" cy="84747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ovná spojovacia šípka 30"/>
            <p:cNvCxnSpPr/>
            <p:nvPr/>
          </p:nvCxnSpPr>
          <p:spPr>
            <a:xfrm flipH="1" flipV="1">
              <a:off x="7498097" y="1841388"/>
              <a:ext cx="779247" cy="41617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Voľný tvar 33"/>
            <p:cNvSpPr/>
            <p:nvPr/>
          </p:nvSpPr>
          <p:spPr>
            <a:xfrm>
              <a:off x="5795550" y="1392702"/>
              <a:ext cx="647453" cy="956603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2" name="Voľný tvar 41"/>
            <p:cNvSpPr/>
            <p:nvPr/>
          </p:nvSpPr>
          <p:spPr>
            <a:xfrm>
              <a:off x="6611815" y="984738"/>
              <a:ext cx="787791" cy="1336431"/>
            </a:xfrm>
            <a:custGeom>
              <a:avLst/>
              <a:gdLst>
                <a:gd name="connsiteX0" fmla="*/ 787791 w 787791"/>
                <a:gd name="connsiteY0" fmla="*/ 0 h 1336431"/>
                <a:gd name="connsiteX1" fmla="*/ 492370 w 787791"/>
                <a:gd name="connsiteY1" fmla="*/ 1041010 h 1336431"/>
                <a:gd name="connsiteX2" fmla="*/ 0 w 787791"/>
                <a:gd name="connsiteY2" fmla="*/ 1336431 h 13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791" h="1336431">
                  <a:moveTo>
                    <a:pt x="787791" y="0"/>
                  </a:moveTo>
                  <a:cubicBezTo>
                    <a:pt x="705729" y="409136"/>
                    <a:pt x="623668" y="818272"/>
                    <a:pt x="492370" y="1041010"/>
                  </a:cubicBezTo>
                  <a:cubicBezTo>
                    <a:pt x="361072" y="1263748"/>
                    <a:pt x="180536" y="1300089"/>
                    <a:pt x="0" y="1336431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85" name="Skupina 84"/>
          <p:cNvGrpSpPr/>
          <p:nvPr/>
        </p:nvGrpSpPr>
        <p:grpSpPr>
          <a:xfrm>
            <a:off x="7438331" y="1444757"/>
            <a:ext cx="866513" cy="861546"/>
            <a:chOff x="7604074" y="4623946"/>
            <a:chExt cx="866513" cy="861546"/>
          </a:xfrm>
        </p:grpSpPr>
        <p:cxnSp>
          <p:nvCxnSpPr>
            <p:cNvPr id="72" name="Rovná spojovacia šípka 71"/>
            <p:cNvCxnSpPr/>
            <p:nvPr/>
          </p:nvCxnSpPr>
          <p:spPr>
            <a:xfrm flipV="1">
              <a:off x="7604074" y="4623946"/>
              <a:ext cx="800492" cy="35456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ovná spojovacia šípka 74"/>
            <p:cNvCxnSpPr/>
            <p:nvPr/>
          </p:nvCxnSpPr>
          <p:spPr>
            <a:xfrm>
              <a:off x="8466468" y="4638014"/>
              <a:ext cx="4119" cy="84747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ovná spojovacia šípka 75"/>
            <p:cNvCxnSpPr/>
            <p:nvPr/>
          </p:nvCxnSpPr>
          <p:spPr>
            <a:xfrm flipH="1" flipV="1">
              <a:off x="7650497" y="5051504"/>
              <a:ext cx="779247" cy="41617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Skupina 83"/>
          <p:cNvGrpSpPr/>
          <p:nvPr/>
        </p:nvGrpSpPr>
        <p:grpSpPr>
          <a:xfrm>
            <a:off x="5807859" y="914960"/>
            <a:ext cx="1554935" cy="1424715"/>
            <a:chOff x="5947950" y="4134706"/>
            <a:chExt cx="1554935" cy="1424715"/>
          </a:xfrm>
        </p:grpSpPr>
        <p:cxnSp>
          <p:nvCxnSpPr>
            <p:cNvPr id="69" name="Rovná spojovacia šípka 68"/>
            <p:cNvCxnSpPr/>
            <p:nvPr/>
          </p:nvCxnSpPr>
          <p:spPr>
            <a:xfrm flipV="1">
              <a:off x="6702393" y="4134706"/>
              <a:ext cx="800492" cy="35456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Voľný tvar 76"/>
            <p:cNvSpPr/>
            <p:nvPr/>
          </p:nvSpPr>
          <p:spPr>
            <a:xfrm>
              <a:off x="5947950" y="4602818"/>
              <a:ext cx="647453" cy="956603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81" name="Obrázok 8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08843"/>
            <a:ext cx="781050" cy="202623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02373-0504-4049-94F6-9CB950BB4CC6}" type="slidenum">
              <a:rPr lang="sk-SK" altLang="sk-SK" smtClean="0"/>
              <a:pPr/>
              <a:t>4</a:t>
            </a:fld>
            <a:endParaRPr lang="sk-SK" altLang="sk-SK"/>
          </a:p>
        </p:txBody>
      </p:sp>
      <p:pic>
        <p:nvPicPr>
          <p:cNvPr id="4" name="Obrázok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4" y="2420888"/>
            <a:ext cx="1733550" cy="2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0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35280" cy="81156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TTC algorithm for strict preferences</a:t>
            </a:r>
            <a:endParaRPr lang="sk-SK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>
          <a:xfrm>
            <a:off x="323528" y="6248400"/>
            <a:ext cx="5696272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26" name="Obrázok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1956955" cy="1612323"/>
          </a:xfrm>
          <a:prstGeom prst="rect">
            <a:avLst/>
          </a:prstGeom>
        </p:spPr>
      </p:pic>
      <p:sp>
        <p:nvSpPr>
          <p:cNvPr id="47" name="Obdĺžnik 46"/>
          <p:cNvSpPr/>
          <p:nvPr/>
        </p:nvSpPr>
        <p:spPr>
          <a:xfrm>
            <a:off x="636159" y="1412776"/>
            <a:ext cx="2207649" cy="1739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2" name="Skupina 21"/>
          <p:cNvGrpSpPr/>
          <p:nvPr/>
        </p:nvGrpSpPr>
        <p:grpSpPr>
          <a:xfrm>
            <a:off x="768734" y="4509120"/>
            <a:ext cx="2286447" cy="2039845"/>
            <a:chOff x="5110827" y="3769100"/>
            <a:chExt cx="2766601" cy="2468212"/>
          </a:xfrm>
        </p:grpSpPr>
        <p:sp>
          <p:nvSpPr>
            <p:cNvPr id="49" name="Ovál 48"/>
            <p:cNvSpPr/>
            <p:nvPr/>
          </p:nvSpPr>
          <p:spPr>
            <a:xfrm>
              <a:off x="5411118" y="4424716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0" name="Ovál 49"/>
            <p:cNvSpPr/>
            <p:nvPr/>
          </p:nvSpPr>
          <p:spPr>
            <a:xfrm>
              <a:off x="5415237" y="5395414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3" name="Ovál 52"/>
            <p:cNvSpPr/>
            <p:nvPr/>
          </p:nvSpPr>
          <p:spPr>
            <a:xfrm>
              <a:off x="7221377" y="5417442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4" name="Ovál 53"/>
            <p:cNvSpPr/>
            <p:nvPr/>
          </p:nvSpPr>
          <p:spPr>
            <a:xfrm>
              <a:off x="6314188" y="3946928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5" name="Ovál 54"/>
            <p:cNvSpPr/>
            <p:nvPr/>
          </p:nvSpPr>
          <p:spPr>
            <a:xfrm>
              <a:off x="7435015" y="4149409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6" name="Ovál 55"/>
            <p:cNvSpPr/>
            <p:nvPr/>
          </p:nvSpPr>
          <p:spPr>
            <a:xfrm>
              <a:off x="6314188" y="5807990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59" name="Rovná spojovacia šípka 58"/>
            <p:cNvCxnSpPr>
              <a:endCxn id="56" idx="0"/>
            </p:cNvCxnSpPr>
            <p:nvPr/>
          </p:nvCxnSpPr>
          <p:spPr>
            <a:xfrm>
              <a:off x="6380418" y="4162013"/>
              <a:ext cx="6304" cy="1645977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ovná spojovacia šípka 59"/>
            <p:cNvCxnSpPr>
              <a:stCxn id="56" idx="7"/>
              <a:endCxn id="55" idx="3"/>
            </p:cNvCxnSpPr>
            <p:nvPr/>
          </p:nvCxnSpPr>
          <p:spPr>
            <a:xfrm flipV="1">
              <a:off x="6438011" y="4298149"/>
              <a:ext cx="1018249" cy="153536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ovná spojovacia šípka 66"/>
            <p:cNvCxnSpPr>
              <a:stCxn id="55" idx="2"/>
            </p:cNvCxnSpPr>
            <p:nvPr/>
          </p:nvCxnSpPr>
          <p:spPr>
            <a:xfrm flipH="1" flipV="1">
              <a:off x="6474087" y="4029280"/>
              <a:ext cx="960928" cy="20725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Voľný tvar 68"/>
            <p:cNvSpPr/>
            <p:nvPr/>
          </p:nvSpPr>
          <p:spPr>
            <a:xfrm rot="3487248">
              <a:off x="6108584" y="3641383"/>
              <a:ext cx="521848" cy="2137442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4" name="Obrázok 1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126" y="3769100"/>
              <a:ext cx="207645" cy="150495"/>
            </a:xfrm>
            <a:prstGeom prst="rect">
              <a:avLst/>
            </a:prstGeom>
          </p:spPr>
        </p:pic>
        <p:pic>
          <p:nvPicPr>
            <p:cNvPr id="24" name="Obrázok 2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827" y="5644760"/>
              <a:ext cx="213360" cy="154305"/>
            </a:xfrm>
            <a:prstGeom prst="rect">
              <a:avLst/>
            </a:prstGeom>
          </p:spPr>
        </p:pic>
        <p:pic>
          <p:nvPicPr>
            <p:cNvPr id="33" name="Obrázok 3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126" y="6086817"/>
              <a:ext cx="219075" cy="150495"/>
            </a:xfrm>
            <a:prstGeom prst="rect">
              <a:avLst/>
            </a:prstGeom>
          </p:spPr>
        </p:pic>
        <p:pic>
          <p:nvPicPr>
            <p:cNvPr id="35" name="Obrázok 3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630" y="5419179"/>
              <a:ext cx="215265" cy="154305"/>
            </a:xfrm>
            <a:prstGeom prst="rect">
              <a:avLst/>
            </a:prstGeom>
          </p:spPr>
        </p:pic>
        <p:pic>
          <p:nvPicPr>
            <p:cNvPr id="36" name="Obrázok 3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068" y="3966026"/>
              <a:ext cx="213360" cy="150495"/>
            </a:xfrm>
            <a:prstGeom prst="rect">
              <a:avLst/>
            </a:prstGeom>
          </p:spPr>
        </p:pic>
        <p:pic>
          <p:nvPicPr>
            <p:cNvPr id="19" name="Obrázok 18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563" y="4102573"/>
              <a:ext cx="215265" cy="154305"/>
            </a:xfrm>
            <a:prstGeom prst="rect">
              <a:avLst/>
            </a:prstGeom>
          </p:spPr>
        </p:pic>
        <p:sp>
          <p:nvSpPr>
            <p:cNvPr id="48" name="Voľný tvar 47"/>
            <p:cNvSpPr/>
            <p:nvPr/>
          </p:nvSpPr>
          <p:spPr>
            <a:xfrm rot="11921597">
              <a:off x="7459140" y="4313999"/>
              <a:ext cx="301227" cy="1229206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1" name="Voľný tvar 50"/>
            <p:cNvSpPr/>
            <p:nvPr/>
          </p:nvSpPr>
          <p:spPr>
            <a:xfrm rot="3487248">
              <a:off x="5739402" y="3691022"/>
              <a:ext cx="281636" cy="955392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52" name="Ovál 51"/>
          <p:cNvSpPr/>
          <p:nvPr/>
        </p:nvSpPr>
        <p:spPr>
          <a:xfrm>
            <a:off x="4553962" y="1996384"/>
            <a:ext cx="145068" cy="17426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Ovál 56"/>
          <p:cNvSpPr/>
          <p:nvPr/>
        </p:nvSpPr>
        <p:spPr>
          <a:xfrm>
            <a:off x="4558081" y="2967082"/>
            <a:ext cx="145068" cy="17426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Ovál 57"/>
          <p:cNvSpPr/>
          <p:nvPr/>
        </p:nvSpPr>
        <p:spPr>
          <a:xfrm>
            <a:off x="6364221" y="2989110"/>
            <a:ext cx="145068" cy="17426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1" name="Ovál 60"/>
          <p:cNvSpPr/>
          <p:nvPr/>
        </p:nvSpPr>
        <p:spPr>
          <a:xfrm>
            <a:off x="5457032" y="1518596"/>
            <a:ext cx="145068" cy="17426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2" name="Ovál 61"/>
          <p:cNvSpPr/>
          <p:nvPr/>
        </p:nvSpPr>
        <p:spPr>
          <a:xfrm>
            <a:off x="6577859" y="1721077"/>
            <a:ext cx="145068" cy="17426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3" name="Ovál 62"/>
          <p:cNvSpPr/>
          <p:nvPr/>
        </p:nvSpPr>
        <p:spPr>
          <a:xfrm>
            <a:off x="5457032" y="3379658"/>
            <a:ext cx="145068" cy="17426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64" name="Rovná spojovacia šípka 63"/>
          <p:cNvCxnSpPr>
            <a:endCxn id="63" idx="0"/>
          </p:cNvCxnSpPr>
          <p:nvPr/>
        </p:nvCxnSpPr>
        <p:spPr>
          <a:xfrm>
            <a:off x="5523262" y="1733681"/>
            <a:ext cx="6304" cy="1645977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ovná spojovacia šípka 64"/>
          <p:cNvCxnSpPr>
            <a:stCxn id="63" idx="7"/>
            <a:endCxn id="62" idx="3"/>
          </p:cNvCxnSpPr>
          <p:nvPr/>
        </p:nvCxnSpPr>
        <p:spPr>
          <a:xfrm flipV="1">
            <a:off x="5580855" y="1869817"/>
            <a:ext cx="1018249" cy="1535361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vná spojovacia šípka 65"/>
          <p:cNvCxnSpPr>
            <a:stCxn id="62" idx="2"/>
          </p:cNvCxnSpPr>
          <p:nvPr/>
        </p:nvCxnSpPr>
        <p:spPr>
          <a:xfrm flipH="1" flipV="1">
            <a:off x="5616931" y="1600948"/>
            <a:ext cx="960928" cy="207259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Voľný tvar 67"/>
          <p:cNvSpPr/>
          <p:nvPr/>
        </p:nvSpPr>
        <p:spPr>
          <a:xfrm>
            <a:off x="3953558" y="2077834"/>
            <a:ext cx="647453" cy="956603"/>
          </a:xfrm>
          <a:custGeom>
            <a:avLst/>
            <a:gdLst>
              <a:gd name="connsiteX0" fmla="*/ 647453 w 647453"/>
              <a:gd name="connsiteY0" fmla="*/ 956603 h 956603"/>
              <a:gd name="connsiteX1" fmla="*/ 339 w 647453"/>
              <a:gd name="connsiteY1" fmla="*/ 492369 h 956603"/>
              <a:gd name="connsiteX2" fmla="*/ 577115 w 647453"/>
              <a:gd name="connsiteY2" fmla="*/ 0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453" h="956603">
                <a:moveTo>
                  <a:pt x="647453" y="956603"/>
                </a:moveTo>
                <a:cubicBezTo>
                  <a:pt x="329757" y="804203"/>
                  <a:pt x="12062" y="651803"/>
                  <a:pt x="339" y="492369"/>
                </a:cubicBezTo>
                <a:cubicBezTo>
                  <a:pt x="-11384" y="332935"/>
                  <a:pt x="282865" y="166467"/>
                  <a:pt x="577115" y="0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1" name="Voľný tvar 70"/>
          <p:cNvSpPr/>
          <p:nvPr/>
        </p:nvSpPr>
        <p:spPr>
          <a:xfrm rot="15669820">
            <a:off x="4987692" y="1788319"/>
            <a:ext cx="1258972" cy="1601601"/>
          </a:xfrm>
          <a:custGeom>
            <a:avLst/>
            <a:gdLst>
              <a:gd name="connsiteX0" fmla="*/ 787791 w 787791"/>
              <a:gd name="connsiteY0" fmla="*/ 0 h 1336431"/>
              <a:gd name="connsiteX1" fmla="*/ 492370 w 787791"/>
              <a:gd name="connsiteY1" fmla="*/ 1041010 h 1336431"/>
              <a:gd name="connsiteX2" fmla="*/ 0 w 787791"/>
              <a:gd name="connsiteY2" fmla="*/ 1336431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791" h="1336431">
                <a:moveTo>
                  <a:pt x="787791" y="0"/>
                </a:moveTo>
                <a:cubicBezTo>
                  <a:pt x="705729" y="409136"/>
                  <a:pt x="623668" y="818272"/>
                  <a:pt x="492370" y="1041010"/>
                </a:cubicBezTo>
                <a:cubicBezTo>
                  <a:pt x="361072" y="1263748"/>
                  <a:pt x="180536" y="1300089"/>
                  <a:pt x="0" y="1336431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2" name="Obrázok 7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70" y="1340768"/>
            <a:ext cx="207645" cy="150495"/>
          </a:xfrm>
          <a:prstGeom prst="rect">
            <a:avLst/>
          </a:prstGeom>
        </p:spPr>
      </p:pic>
      <p:pic>
        <p:nvPicPr>
          <p:cNvPr id="73" name="Obrázok 7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71" y="3216428"/>
            <a:ext cx="213360" cy="154305"/>
          </a:xfrm>
          <a:prstGeom prst="rect">
            <a:avLst/>
          </a:prstGeom>
        </p:spPr>
      </p:pic>
      <p:pic>
        <p:nvPicPr>
          <p:cNvPr id="75" name="Obrázok 7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74" y="2990847"/>
            <a:ext cx="215265" cy="154305"/>
          </a:xfrm>
          <a:prstGeom prst="rect">
            <a:avLst/>
          </a:prstGeom>
        </p:spPr>
      </p:pic>
      <p:pic>
        <p:nvPicPr>
          <p:cNvPr id="76" name="Obrázok 7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12" y="1537694"/>
            <a:ext cx="213360" cy="150495"/>
          </a:xfrm>
          <a:prstGeom prst="rect">
            <a:avLst/>
          </a:prstGeom>
        </p:spPr>
      </p:pic>
      <p:pic>
        <p:nvPicPr>
          <p:cNvPr id="77" name="Obrázok 7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07" y="1674241"/>
            <a:ext cx="215265" cy="154305"/>
          </a:xfrm>
          <a:prstGeom prst="rect">
            <a:avLst/>
          </a:prstGeom>
        </p:spPr>
      </p:pic>
      <p:sp>
        <p:nvSpPr>
          <p:cNvPr id="78" name="Voľný tvar 77"/>
          <p:cNvSpPr/>
          <p:nvPr/>
        </p:nvSpPr>
        <p:spPr>
          <a:xfrm>
            <a:off x="4739607" y="2564287"/>
            <a:ext cx="1617785" cy="446177"/>
          </a:xfrm>
          <a:custGeom>
            <a:avLst/>
            <a:gdLst>
              <a:gd name="connsiteX0" fmla="*/ 1617785 w 1617785"/>
              <a:gd name="connsiteY0" fmla="*/ 446177 h 446177"/>
              <a:gd name="connsiteX1" fmla="*/ 586154 w 1617785"/>
              <a:gd name="connsiteY1" fmla="*/ 701 h 446177"/>
              <a:gd name="connsiteX2" fmla="*/ 0 w 1617785"/>
              <a:gd name="connsiteY2" fmla="*/ 364116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785" h="446177">
                <a:moveTo>
                  <a:pt x="1617785" y="446177"/>
                </a:moveTo>
                <a:cubicBezTo>
                  <a:pt x="1236785" y="230277"/>
                  <a:pt x="855785" y="14378"/>
                  <a:pt x="586154" y="701"/>
                </a:cubicBezTo>
                <a:cubicBezTo>
                  <a:pt x="316523" y="-12976"/>
                  <a:pt x="158261" y="175570"/>
                  <a:pt x="0" y="364116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2312765" cy="1905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3052723" cy="445550"/>
          </a:xfrm>
          <a:prstGeom prst="rect">
            <a:avLst/>
          </a:prstGeom>
        </p:spPr>
      </p:pic>
      <p:pic>
        <p:nvPicPr>
          <p:cNvPr id="70" name="Obrázok 6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74" y="3536970"/>
            <a:ext cx="219075" cy="150495"/>
          </a:xfrm>
          <a:prstGeom prst="rect">
            <a:avLst/>
          </a:prstGeom>
        </p:spPr>
      </p:pic>
      <p:grpSp>
        <p:nvGrpSpPr>
          <p:cNvPr id="20" name="Skupina 19"/>
          <p:cNvGrpSpPr/>
          <p:nvPr/>
        </p:nvGrpSpPr>
        <p:grpSpPr>
          <a:xfrm>
            <a:off x="6780201" y="1906251"/>
            <a:ext cx="1897734" cy="182628"/>
            <a:chOff x="6780201" y="1906251"/>
            <a:chExt cx="1897734" cy="182628"/>
          </a:xfrm>
        </p:grpSpPr>
        <p:cxnSp>
          <p:nvCxnSpPr>
            <p:cNvPr id="13" name="Rovná spojovacia šípka 12"/>
            <p:cNvCxnSpPr/>
            <p:nvPr/>
          </p:nvCxnSpPr>
          <p:spPr>
            <a:xfrm>
              <a:off x="6780201" y="1996384"/>
              <a:ext cx="7273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Obrázok 1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1906251"/>
              <a:ext cx="1081599" cy="182628"/>
            </a:xfrm>
            <a:prstGeom prst="rect">
              <a:avLst/>
            </a:prstGeom>
          </p:spPr>
        </p:pic>
      </p:grpSp>
      <p:grpSp>
        <p:nvGrpSpPr>
          <p:cNvPr id="21" name="Skupina 20"/>
          <p:cNvGrpSpPr/>
          <p:nvPr/>
        </p:nvGrpSpPr>
        <p:grpSpPr>
          <a:xfrm>
            <a:off x="6712887" y="2789989"/>
            <a:ext cx="2354334" cy="182628"/>
            <a:chOff x="6712887" y="2789989"/>
            <a:chExt cx="2354334" cy="182628"/>
          </a:xfrm>
        </p:grpSpPr>
        <p:cxnSp>
          <p:nvCxnSpPr>
            <p:cNvPr id="74" name="Rovná spojovacia šípka 73"/>
            <p:cNvCxnSpPr/>
            <p:nvPr/>
          </p:nvCxnSpPr>
          <p:spPr>
            <a:xfrm>
              <a:off x="6712887" y="2860946"/>
              <a:ext cx="7273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Obrázok 1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2789989"/>
              <a:ext cx="1542893" cy="182628"/>
            </a:xfrm>
            <a:prstGeom prst="rect">
              <a:avLst/>
            </a:prstGeom>
          </p:spPr>
        </p:pic>
      </p:grpSp>
      <p:sp>
        <p:nvSpPr>
          <p:cNvPr id="25" name="Zástupný symbol čísla snímky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02373-0504-4049-94F6-9CB950BB4CC6}" type="slidenum">
              <a:rPr lang="sk-SK" altLang="sk-SK" smtClean="0"/>
              <a:pPr/>
              <a:t>5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257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1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35280" cy="81156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TTC algorithm for strict preferences</a:t>
            </a:r>
            <a:endParaRPr lang="sk-SK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>
          <a:xfrm>
            <a:off x="323528" y="6248400"/>
            <a:ext cx="5696272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sp>
        <p:nvSpPr>
          <p:cNvPr id="47" name="Obdĺžnik 46"/>
          <p:cNvSpPr/>
          <p:nvPr/>
        </p:nvSpPr>
        <p:spPr>
          <a:xfrm>
            <a:off x="636159" y="1412776"/>
            <a:ext cx="2207649" cy="1739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Ovál 51"/>
          <p:cNvSpPr/>
          <p:nvPr/>
        </p:nvSpPr>
        <p:spPr>
          <a:xfrm>
            <a:off x="4553962" y="1996384"/>
            <a:ext cx="145068" cy="17426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Ovál 56"/>
          <p:cNvSpPr/>
          <p:nvPr/>
        </p:nvSpPr>
        <p:spPr>
          <a:xfrm>
            <a:off x="4558081" y="2967082"/>
            <a:ext cx="145068" cy="17426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Ovál 57"/>
          <p:cNvSpPr/>
          <p:nvPr/>
        </p:nvSpPr>
        <p:spPr>
          <a:xfrm>
            <a:off x="6364221" y="2989110"/>
            <a:ext cx="145068" cy="17426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1" name="Ovál 60"/>
          <p:cNvSpPr/>
          <p:nvPr/>
        </p:nvSpPr>
        <p:spPr>
          <a:xfrm>
            <a:off x="5457032" y="1518596"/>
            <a:ext cx="145068" cy="17426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2" name="Ovál 61"/>
          <p:cNvSpPr/>
          <p:nvPr/>
        </p:nvSpPr>
        <p:spPr>
          <a:xfrm>
            <a:off x="6577859" y="1721077"/>
            <a:ext cx="145068" cy="17426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3" name="Ovál 62"/>
          <p:cNvSpPr/>
          <p:nvPr/>
        </p:nvSpPr>
        <p:spPr>
          <a:xfrm>
            <a:off x="5457032" y="3379658"/>
            <a:ext cx="145068" cy="17426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64" name="Rovná spojovacia šípka 63"/>
          <p:cNvCxnSpPr>
            <a:endCxn id="63" idx="0"/>
          </p:cNvCxnSpPr>
          <p:nvPr/>
        </p:nvCxnSpPr>
        <p:spPr>
          <a:xfrm>
            <a:off x="5523262" y="1733681"/>
            <a:ext cx="6304" cy="1645977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ovná spojovacia šípka 64"/>
          <p:cNvCxnSpPr>
            <a:stCxn id="63" idx="7"/>
            <a:endCxn id="62" idx="3"/>
          </p:cNvCxnSpPr>
          <p:nvPr/>
        </p:nvCxnSpPr>
        <p:spPr>
          <a:xfrm flipV="1">
            <a:off x="5580855" y="1869817"/>
            <a:ext cx="1018249" cy="1535361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vná spojovacia šípka 65"/>
          <p:cNvCxnSpPr>
            <a:stCxn id="62" idx="2"/>
          </p:cNvCxnSpPr>
          <p:nvPr/>
        </p:nvCxnSpPr>
        <p:spPr>
          <a:xfrm flipH="1" flipV="1">
            <a:off x="5616931" y="1600948"/>
            <a:ext cx="960928" cy="207259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Voľný tvar 67"/>
          <p:cNvSpPr/>
          <p:nvPr/>
        </p:nvSpPr>
        <p:spPr>
          <a:xfrm>
            <a:off x="3953558" y="2077834"/>
            <a:ext cx="647453" cy="956603"/>
          </a:xfrm>
          <a:custGeom>
            <a:avLst/>
            <a:gdLst>
              <a:gd name="connsiteX0" fmla="*/ 647453 w 647453"/>
              <a:gd name="connsiteY0" fmla="*/ 956603 h 956603"/>
              <a:gd name="connsiteX1" fmla="*/ 339 w 647453"/>
              <a:gd name="connsiteY1" fmla="*/ 492369 h 956603"/>
              <a:gd name="connsiteX2" fmla="*/ 577115 w 647453"/>
              <a:gd name="connsiteY2" fmla="*/ 0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453" h="956603">
                <a:moveTo>
                  <a:pt x="647453" y="956603"/>
                </a:moveTo>
                <a:cubicBezTo>
                  <a:pt x="329757" y="804203"/>
                  <a:pt x="12062" y="651803"/>
                  <a:pt x="339" y="492369"/>
                </a:cubicBezTo>
                <a:cubicBezTo>
                  <a:pt x="-11384" y="332935"/>
                  <a:pt x="282865" y="166467"/>
                  <a:pt x="577115" y="0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1" name="Voľný tvar 70"/>
          <p:cNvSpPr/>
          <p:nvPr/>
        </p:nvSpPr>
        <p:spPr>
          <a:xfrm rot="15669820">
            <a:off x="4987692" y="1788319"/>
            <a:ext cx="1258972" cy="1601601"/>
          </a:xfrm>
          <a:custGeom>
            <a:avLst/>
            <a:gdLst>
              <a:gd name="connsiteX0" fmla="*/ 787791 w 787791"/>
              <a:gd name="connsiteY0" fmla="*/ 0 h 1336431"/>
              <a:gd name="connsiteX1" fmla="*/ 492370 w 787791"/>
              <a:gd name="connsiteY1" fmla="*/ 1041010 h 1336431"/>
              <a:gd name="connsiteX2" fmla="*/ 0 w 787791"/>
              <a:gd name="connsiteY2" fmla="*/ 1336431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791" h="1336431">
                <a:moveTo>
                  <a:pt x="787791" y="0"/>
                </a:moveTo>
                <a:cubicBezTo>
                  <a:pt x="705729" y="409136"/>
                  <a:pt x="623668" y="818272"/>
                  <a:pt x="492370" y="1041010"/>
                </a:cubicBezTo>
                <a:cubicBezTo>
                  <a:pt x="361072" y="1263748"/>
                  <a:pt x="180536" y="1300089"/>
                  <a:pt x="0" y="1336431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2" name="Obrázok 7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70" y="1340768"/>
            <a:ext cx="207645" cy="150495"/>
          </a:xfrm>
          <a:prstGeom prst="rect">
            <a:avLst/>
          </a:prstGeom>
        </p:spPr>
      </p:pic>
      <p:pic>
        <p:nvPicPr>
          <p:cNvPr id="73" name="Obrázok 7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71" y="3216428"/>
            <a:ext cx="213360" cy="154305"/>
          </a:xfrm>
          <a:prstGeom prst="rect">
            <a:avLst/>
          </a:prstGeom>
        </p:spPr>
      </p:pic>
      <p:pic>
        <p:nvPicPr>
          <p:cNvPr id="75" name="Obrázok 7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74" y="2990847"/>
            <a:ext cx="215265" cy="154305"/>
          </a:xfrm>
          <a:prstGeom prst="rect">
            <a:avLst/>
          </a:prstGeom>
        </p:spPr>
      </p:pic>
      <p:pic>
        <p:nvPicPr>
          <p:cNvPr id="76" name="Obrázok 7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12" y="1537694"/>
            <a:ext cx="213360" cy="150495"/>
          </a:xfrm>
          <a:prstGeom prst="rect">
            <a:avLst/>
          </a:prstGeom>
        </p:spPr>
      </p:pic>
      <p:pic>
        <p:nvPicPr>
          <p:cNvPr id="77" name="Obrázok 7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07" y="1674241"/>
            <a:ext cx="215265" cy="154305"/>
          </a:xfrm>
          <a:prstGeom prst="rect">
            <a:avLst/>
          </a:prstGeom>
        </p:spPr>
      </p:pic>
      <p:sp>
        <p:nvSpPr>
          <p:cNvPr id="78" name="Voľný tvar 77"/>
          <p:cNvSpPr/>
          <p:nvPr/>
        </p:nvSpPr>
        <p:spPr>
          <a:xfrm>
            <a:off x="4739607" y="2564287"/>
            <a:ext cx="1617785" cy="446177"/>
          </a:xfrm>
          <a:custGeom>
            <a:avLst/>
            <a:gdLst>
              <a:gd name="connsiteX0" fmla="*/ 1617785 w 1617785"/>
              <a:gd name="connsiteY0" fmla="*/ 446177 h 446177"/>
              <a:gd name="connsiteX1" fmla="*/ 586154 w 1617785"/>
              <a:gd name="connsiteY1" fmla="*/ 701 h 446177"/>
              <a:gd name="connsiteX2" fmla="*/ 0 w 1617785"/>
              <a:gd name="connsiteY2" fmla="*/ 364116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785" h="446177">
                <a:moveTo>
                  <a:pt x="1617785" y="446177"/>
                </a:moveTo>
                <a:cubicBezTo>
                  <a:pt x="1236785" y="230277"/>
                  <a:pt x="855785" y="14378"/>
                  <a:pt x="586154" y="701"/>
                </a:cubicBezTo>
                <a:cubicBezTo>
                  <a:pt x="316523" y="-12976"/>
                  <a:pt x="158261" y="175570"/>
                  <a:pt x="0" y="364116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84997"/>
            <a:ext cx="5204901" cy="192075"/>
          </a:xfrm>
          <a:prstGeom prst="rect">
            <a:avLst/>
          </a:prstGeom>
        </p:spPr>
      </p:pic>
      <p:pic>
        <p:nvPicPr>
          <p:cNvPr id="70" name="Obrázok 6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74" y="3536970"/>
            <a:ext cx="219075" cy="150495"/>
          </a:xfrm>
          <a:prstGeom prst="rect">
            <a:avLst/>
          </a:prstGeom>
        </p:spPr>
      </p:pic>
      <p:grpSp>
        <p:nvGrpSpPr>
          <p:cNvPr id="20" name="Skupina 19"/>
          <p:cNvGrpSpPr/>
          <p:nvPr/>
        </p:nvGrpSpPr>
        <p:grpSpPr>
          <a:xfrm>
            <a:off x="6780201" y="1906251"/>
            <a:ext cx="1897734" cy="182628"/>
            <a:chOff x="6780201" y="1906251"/>
            <a:chExt cx="1897734" cy="182628"/>
          </a:xfrm>
        </p:grpSpPr>
        <p:cxnSp>
          <p:nvCxnSpPr>
            <p:cNvPr id="13" name="Rovná spojovacia šípka 12"/>
            <p:cNvCxnSpPr/>
            <p:nvPr/>
          </p:nvCxnSpPr>
          <p:spPr>
            <a:xfrm>
              <a:off x="6780201" y="1996384"/>
              <a:ext cx="7273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Obrázok 16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1906251"/>
              <a:ext cx="1081599" cy="182628"/>
            </a:xfrm>
            <a:prstGeom prst="rect">
              <a:avLst/>
            </a:prstGeom>
          </p:spPr>
        </p:pic>
      </p:grpSp>
      <p:grpSp>
        <p:nvGrpSpPr>
          <p:cNvPr id="21" name="Skupina 20"/>
          <p:cNvGrpSpPr/>
          <p:nvPr/>
        </p:nvGrpSpPr>
        <p:grpSpPr>
          <a:xfrm>
            <a:off x="6712887" y="2789989"/>
            <a:ext cx="2354334" cy="182628"/>
            <a:chOff x="6712887" y="2789989"/>
            <a:chExt cx="2354334" cy="182628"/>
          </a:xfrm>
        </p:grpSpPr>
        <p:cxnSp>
          <p:nvCxnSpPr>
            <p:cNvPr id="74" name="Rovná spojovacia šípka 73"/>
            <p:cNvCxnSpPr/>
            <p:nvPr/>
          </p:nvCxnSpPr>
          <p:spPr>
            <a:xfrm>
              <a:off x="6712887" y="2860946"/>
              <a:ext cx="7273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Obrázok 1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2789989"/>
              <a:ext cx="1542893" cy="182628"/>
            </a:xfrm>
            <a:prstGeom prst="rect">
              <a:avLst/>
            </a:prstGeom>
          </p:spPr>
        </p:pic>
      </p:grpSp>
      <p:grpSp>
        <p:nvGrpSpPr>
          <p:cNvPr id="5" name="Skupina 4"/>
          <p:cNvGrpSpPr/>
          <p:nvPr/>
        </p:nvGrpSpPr>
        <p:grpSpPr>
          <a:xfrm>
            <a:off x="4355976" y="3985124"/>
            <a:ext cx="3070919" cy="2468212"/>
            <a:chOff x="4355976" y="3985124"/>
            <a:chExt cx="3070919" cy="2468212"/>
          </a:xfrm>
        </p:grpSpPr>
        <p:cxnSp>
          <p:nvCxnSpPr>
            <p:cNvPr id="79" name="Rovná spojovacia šípka 78"/>
            <p:cNvCxnSpPr>
              <a:endCxn id="87" idx="0"/>
            </p:cNvCxnSpPr>
            <p:nvPr/>
          </p:nvCxnSpPr>
          <p:spPr>
            <a:xfrm>
              <a:off x="5929885" y="4378037"/>
              <a:ext cx="6304" cy="1645977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Voľný tvar 79"/>
            <p:cNvSpPr/>
            <p:nvPr/>
          </p:nvSpPr>
          <p:spPr>
            <a:xfrm rot="11921597">
              <a:off x="6999496" y="4523714"/>
              <a:ext cx="87196" cy="1135531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headEnd type="arrow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81" name="Skupina 80"/>
            <p:cNvGrpSpPr/>
            <p:nvPr/>
          </p:nvGrpSpPr>
          <p:grpSpPr>
            <a:xfrm>
              <a:off x="4660294" y="3985124"/>
              <a:ext cx="2766601" cy="2468212"/>
              <a:chOff x="4882528" y="3583253"/>
              <a:chExt cx="2766601" cy="2468212"/>
            </a:xfrm>
          </p:grpSpPr>
          <p:sp>
            <p:nvSpPr>
              <p:cNvPr id="82" name="Ovál 81"/>
              <p:cNvSpPr/>
              <p:nvPr/>
            </p:nvSpPr>
            <p:spPr>
              <a:xfrm>
                <a:off x="5224165" y="4238869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3" name="Ovál 82"/>
              <p:cNvSpPr/>
              <p:nvPr/>
            </p:nvSpPr>
            <p:spPr>
              <a:xfrm>
                <a:off x="5186938" y="5209567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4" name="Ovál 83"/>
              <p:cNvSpPr/>
              <p:nvPr/>
            </p:nvSpPr>
            <p:spPr>
              <a:xfrm>
                <a:off x="6993078" y="5231595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5" name="Ovál 84"/>
              <p:cNvSpPr/>
              <p:nvPr/>
            </p:nvSpPr>
            <p:spPr>
              <a:xfrm>
                <a:off x="6127235" y="3761081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6" name="Ovál 85"/>
              <p:cNvSpPr/>
              <p:nvPr/>
            </p:nvSpPr>
            <p:spPr>
              <a:xfrm>
                <a:off x="7248062" y="3963562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7" name="Ovál 86"/>
              <p:cNvSpPr/>
              <p:nvPr/>
            </p:nvSpPr>
            <p:spPr>
              <a:xfrm>
                <a:off x="6085889" y="5622143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pic>
            <p:nvPicPr>
              <p:cNvPr id="88" name="Obrázok 8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4173" y="3583253"/>
                <a:ext cx="207645" cy="150495"/>
              </a:xfrm>
              <a:prstGeom prst="rect">
                <a:avLst/>
              </a:prstGeom>
            </p:spPr>
          </p:pic>
          <p:pic>
            <p:nvPicPr>
              <p:cNvPr id="89" name="Obrázok 88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2528" y="5458913"/>
                <a:ext cx="213360" cy="154305"/>
              </a:xfrm>
              <a:prstGeom prst="rect">
                <a:avLst/>
              </a:prstGeom>
            </p:spPr>
          </p:pic>
          <p:pic>
            <p:nvPicPr>
              <p:cNvPr id="90" name="Obrázok 89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2827" y="5900970"/>
                <a:ext cx="219075" cy="150495"/>
              </a:xfrm>
              <a:prstGeom prst="rect">
                <a:avLst/>
              </a:prstGeom>
            </p:spPr>
          </p:pic>
          <p:pic>
            <p:nvPicPr>
              <p:cNvPr id="91" name="Obrázok 90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7331" y="5233332"/>
                <a:ext cx="215265" cy="154305"/>
              </a:xfrm>
              <a:prstGeom prst="rect">
                <a:avLst/>
              </a:prstGeom>
            </p:spPr>
          </p:pic>
          <p:pic>
            <p:nvPicPr>
              <p:cNvPr id="92" name="Obrázok 91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769" y="3780179"/>
                <a:ext cx="213360" cy="150495"/>
              </a:xfrm>
              <a:prstGeom prst="rect">
                <a:avLst/>
              </a:prstGeom>
            </p:spPr>
          </p:pic>
          <p:pic>
            <p:nvPicPr>
              <p:cNvPr id="93" name="Obrázok 92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5610" y="3916726"/>
                <a:ext cx="215265" cy="154305"/>
              </a:xfrm>
              <a:prstGeom prst="rect">
                <a:avLst/>
              </a:prstGeom>
            </p:spPr>
          </p:pic>
        </p:grpSp>
        <p:sp>
          <p:nvSpPr>
            <p:cNvPr id="96" name="Voľný tvar 95"/>
            <p:cNvSpPr/>
            <p:nvPr/>
          </p:nvSpPr>
          <p:spPr>
            <a:xfrm>
              <a:off x="4355976" y="4732094"/>
              <a:ext cx="647453" cy="956603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7" name="Voľný tvar 96"/>
            <p:cNvSpPr/>
            <p:nvPr/>
          </p:nvSpPr>
          <p:spPr>
            <a:xfrm rot="11165801">
              <a:off x="5099068" y="4768985"/>
              <a:ext cx="583965" cy="956603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00" name="Rovná spojovacia šípka 99"/>
            <p:cNvCxnSpPr/>
            <p:nvPr/>
          </p:nvCxnSpPr>
          <p:spPr>
            <a:xfrm flipV="1">
              <a:off x="5982014" y="5714574"/>
              <a:ext cx="774288" cy="29185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ovná spojovacia šípka 100"/>
            <p:cNvCxnSpPr>
              <a:endCxn id="85" idx="6"/>
            </p:cNvCxnSpPr>
            <p:nvPr/>
          </p:nvCxnSpPr>
          <p:spPr>
            <a:xfrm flipH="1" flipV="1">
              <a:off x="6050069" y="4250082"/>
              <a:ext cx="922581" cy="165153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ástupný symbol čísla snímky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02373-0504-4049-94F6-9CB950BB4CC6}" type="slidenum">
              <a:rPr lang="sk-SK" altLang="sk-SK" smtClean="0"/>
              <a:pPr/>
              <a:t>6</a:t>
            </a:fld>
            <a:endParaRPr lang="sk-SK" altLang="sk-SK"/>
          </a:p>
        </p:txBody>
      </p:sp>
      <p:pic>
        <p:nvPicPr>
          <p:cNvPr id="102" name="Obrázok 10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1956955" cy="16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TTC algorithm for our example</a:t>
            </a:r>
            <a:endParaRPr lang="sk-SK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>
          <a:xfrm>
            <a:off x="323528" y="6248400"/>
            <a:ext cx="5696272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8" name="Obrázo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6" y="1456637"/>
            <a:ext cx="2135332" cy="1612323"/>
          </a:xfrm>
          <a:prstGeom prst="rect">
            <a:avLst/>
          </a:prstGeom>
        </p:spPr>
      </p:pic>
      <p:sp>
        <p:nvSpPr>
          <p:cNvPr id="47" name="Obdĺžnik 46"/>
          <p:cNvSpPr/>
          <p:nvPr/>
        </p:nvSpPr>
        <p:spPr>
          <a:xfrm>
            <a:off x="636159" y="1412776"/>
            <a:ext cx="2351665" cy="1739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9" name="Skupina 8"/>
          <p:cNvGrpSpPr/>
          <p:nvPr/>
        </p:nvGrpSpPr>
        <p:grpSpPr>
          <a:xfrm>
            <a:off x="4274438" y="1176165"/>
            <a:ext cx="3066714" cy="2468212"/>
            <a:chOff x="745597" y="3626635"/>
            <a:chExt cx="3066714" cy="2468212"/>
          </a:xfrm>
        </p:grpSpPr>
        <p:sp>
          <p:nvSpPr>
            <p:cNvPr id="49" name="Ovál 48"/>
            <p:cNvSpPr/>
            <p:nvPr/>
          </p:nvSpPr>
          <p:spPr>
            <a:xfrm>
              <a:off x="1346001" y="4282251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0" name="Ovál 49"/>
            <p:cNvSpPr/>
            <p:nvPr/>
          </p:nvSpPr>
          <p:spPr>
            <a:xfrm>
              <a:off x="1350120" y="5252949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3" name="Ovál 52"/>
            <p:cNvSpPr/>
            <p:nvPr/>
          </p:nvSpPr>
          <p:spPr>
            <a:xfrm>
              <a:off x="3156260" y="5274977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4" name="Ovál 53"/>
            <p:cNvSpPr/>
            <p:nvPr/>
          </p:nvSpPr>
          <p:spPr>
            <a:xfrm>
              <a:off x="2249071" y="3804463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5" name="Ovál 54"/>
            <p:cNvSpPr/>
            <p:nvPr/>
          </p:nvSpPr>
          <p:spPr>
            <a:xfrm>
              <a:off x="3369898" y="4006944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6" name="Ovál 55"/>
            <p:cNvSpPr/>
            <p:nvPr/>
          </p:nvSpPr>
          <p:spPr>
            <a:xfrm>
              <a:off x="2249071" y="5665525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59" name="Rovná spojovacia šípka 58"/>
            <p:cNvCxnSpPr>
              <a:endCxn id="56" idx="0"/>
            </p:cNvCxnSpPr>
            <p:nvPr/>
          </p:nvCxnSpPr>
          <p:spPr>
            <a:xfrm>
              <a:off x="2315301" y="4019548"/>
              <a:ext cx="6304" cy="1645977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ovná spojovacia šípka 59"/>
            <p:cNvCxnSpPr>
              <a:stCxn id="56" idx="7"/>
              <a:endCxn id="55" idx="3"/>
            </p:cNvCxnSpPr>
            <p:nvPr/>
          </p:nvCxnSpPr>
          <p:spPr>
            <a:xfrm flipV="1">
              <a:off x="2372894" y="4155684"/>
              <a:ext cx="1018249" cy="1535361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ovná spojovacia šípka 66"/>
            <p:cNvCxnSpPr>
              <a:stCxn id="55" idx="2"/>
            </p:cNvCxnSpPr>
            <p:nvPr/>
          </p:nvCxnSpPr>
          <p:spPr>
            <a:xfrm flipH="1" flipV="1">
              <a:off x="2408970" y="3886815"/>
              <a:ext cx="960928" cy="207259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Voľný tvar 68"/>
            <p:cNvSpPr/>
            <p:nvPr/>
          </p:nvSpPr>
          <p:spPr>
            <a:xfrm>
              <a:off x="745597" y="4363701"/>
              <a:ext cx="647453" cy="956603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0" name="Voľný tvar 69"/>
            <p:cNvSpPr/>
            <p:nvPr/>
          </p:nvSpPr>
          <p:spPr>
            <a:xfrm rot="15669820">
              <a:off x="1779731" y="4074186"/>
              <a:ext cx="1258972" cy="1601601"/>
            </a:xfrm>
            <a:custGeom>
              <a:avLst/>
              <a:gdLst>
                <a:gd name="connsiteX0" fmla="*/ 787791 w 787791"/>
                <a:gd name="connsiteY0" fmla="*/ 0 h 1336431"/>
                <a:gd name="connsiteX1" fmla="*/ 492370 w 787791"/>
                <a:gd name="connsiteY1" fmla="*/ 1041010 h 1336431"/>
                <a:gd name="connsiteX2" fmla="*/ 0 w 787791"/>
                <a:gd name="connsiteY2" fmla="*/ 1336431 h 13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791" h="1336431">
                  <a:moveTo>
                    <a:pt x="787791" y="0"/>
                  </a:moveTo>
                  <a:cubicBezTo>
                    <a:pt x="705729" y="409136"/>
                    <a:pt x="623668" y="818272"/>
                    <a:pt x="492370" y="1041010"/>
                  </a:cubicBezTo>
                  <a:cubicBezTo>
                    <a:pt x="361072" y="1263748"/>
                    <a:pt x="180536" y="1300089"/>
                    <a:pt x="0" y="1336431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4" name="Obrázok 1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009" y="3626635"/>
              <a:ext cx="207645" cy="150495"/>
            </a:xfrm>
            <a:prstGeom prst="rect">
              <a:avLst/>
            </a:prstGeom>
          </p:spPr>
        </p:pic>
        <p:pic>
          <p:nvPicPr>
            <p:cNvPr id="24" name="Obrázok 2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710" y="5502295"/>
              <a:ext cx="213360" cy="154305"/>
            </a:xfrm>
            <a:prstGeom prst="rect">
              <a:avLst/>
            </a:prstGeom>
          </p:spPr>
        </p:pic>
        <p:pic>
          <p:nvPicPr>
            <p:cNvPr id="33" name="Obrázok 3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009" y="5944352"/>
              <a:ext cx="219075" cy="150495"/>
            </a:xfrm>
            <a:prstGeom prst="rect">
              <a:avLst/>
            </a:prstGeom>
          </p:spPr>
        </p:pic>
        <p:pic>
          <p:nvPicPr>
            <p:cNvPr id="35" name="Obrázok 3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513" y="5276714"/>
              <a:ext cx="215265" cy="154305"/>
            </a:xfrm>
            <a:prstGeom prst="rect">
              <a:avLst/>
            </a:prstGeom>
          </p:spPr>
        </p:pic>
        <p:pic>
          <p:nvPicPr>
            <p:cNvPr id="36" name="Obrázok 3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951" y="3823561"/>
              <a:ext cx="213360" cy="150495"/>
            </a:xfrm>
            <a:prstGeom prst="rect">
              <a:avLst/>
            </a:prstGeom>
          </p:spPr>
        </p:pic>
        <p:pic>
          <p:nvPicPr>
            <p:cNvPr id="19" name="Obrázok 1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46" y="3960108"/>
              <a:ext cx="215265" cy="154305"/>
            </a:xfrm>
            <a:prstGeom prst="rect">
              <a:avLst/>
            </a:prstGeom>
          </p:spPr>
        </p:pic>
        <p:sp>
          <p:nvSpPr>
            <p:cNvPr id="41" name="Voľný tvar 40"/>
            <p:cNvSpPr/>
            <p:nvPr/>
          </p:nvSpPr>
          <p:spPr>
            <a:xfrm>
              <a:off x="1531646" y="4850154"/>
              <a:ext cx="1617785" cy="446177"/>
            </a:xfrm>
            <a:custGeom>
              <a:avLst/>
              <a:gdLst>
                <a:gd name="connsiteX0" fmla="*/ 1617785 w 1617785"/>
                <a:gd name="connsiteY0" fmla="*/ 446177 h 446177"/>
                <a:gd name="connsiteX1" fmla="*/ 586154 w 1617785"/>
                <a:gd name="connsiteY1" fmla="*/ 701 h 446177"/>
                <a:gd name="connsiteX2" fmla="*/ 0 w 1617785"/>
                <a:gd name="connsiteY2" fmla="*/ 364116 h 4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7785" h="446177">
                  <a:moveTo>
                    <a:pt x="1617785" y="446177"/>
                  </a:moveTo>
                  <a:cubicBezTo>
                    <a:pt x="1236785" y="230277"/>
                    <a:pt x="855785" y="14378"/>
                    <a:pt x="586154" y="701"/>
                  </a:cubicBezTo>
                  <a:cubicBezTo>
                    <a:pt x="316523" y="-12976"/>
                    <a:pt x="158261" y="175570"/>
                    <a:pt x="0" y="364116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882528" y="3769100"/>
            <a:ext cx="2766601" cy="2468212"/>
            <a:chOff x="4882528" y="3769100"/>
            <a:chExt cx="2766601" cy="2468212"/>
          </a:xfrm>
        </p:grpSpPr>
        <p:grpSp>
          <p:nvGrpSpPr>
            <p:cNvPr id="118" name="Skupina 117"/>
            <p:cNvGrpSpPr/>
            <p:nvPr/>
          </p:nvGrpSpPr>
          <p:grpSpPr>
            <a:xfrm>
              <a:off x="4882528" y="3769100"/>
              <a:ext cx="2766601" cy="2468212"/>
              <a:chOff x="4882528" y="3583253"/>
              <a:chExt cx="2766601" cy="2468212"/>
            </a:xfrm>
          </p:grpSpPr>
          <p:sp>
            <p:nvSpPr>
              <p:cNvPr id="96" name="Ovál 95"/>
              <p:cNvSpPr/>
              <p:nvPr/>
            </p:nvSpPr>
            <p:spPr>
              <a:xfrm>
                <a:off x="5224165" y="4238869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7" name="Ovál 96"/>
              <p:cNvSpPr/>
              <p:nvPr/>
            </p:nvSpPr>
            <p:spPr>
              <a:xfrm>
                <a:off x="5186938" y="5209567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8" name="Ovál 97"/>
              <p:cNvSpPr/>
              <p:nvPr/>
            </p:nvSpPr>
            <p:spPr>
              <a:xfrm>
                <a:off x="6993078" y="5231595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9" name="Ovál 98"/>
              <p:cNvSpPr/>
              <p:nvPr/>
            </p:nvSpPr>
            <p:spPr>
              <a:xfrm>
                <a:off x="6127235" y="3761081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0" name="Ovál 99"/>
              <p:cNvSpPr/>
              <p:nvPr/>
            </p:nvSpPr>
            <p:spPr>
              <a:xfrm>
                <a:off x="7248062" y="3963562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6085889" y="5622143"/>
                <a:ext cx="145068" cy="174260"/>
              </a:xfrm>
              <a:prstGeom prst="ellipse">
                <a:avLst/>
              </a:prstGeom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pic>
            <p:nvPicPr>
              <p:cNvPr id="107" name="Obrázok 106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4173" y="3583253"/>
                <a:ext cx="207645" cy="150495"/>
              </a:xfrm>
              <a:prstGeom prst="rect">
                <a:avLst/>
              </a:prstGeom>
            </p:spPr>
          </p:pic>
          <p:pic>
            <p:nvPicPr>
              <p:cNvPr id="108" name="Obrázok 107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2528" y="5458913"/>
                <a:ext cx="213360" cy="154305"/>
              </a:xfrm>
              <a:prstGeom prst="rect">
                <a:avLst/>
              </a:prstGeom>
            </p:spPr>
          </p:pic>
          <p:pic>
            <p:nvPicPr>
              <p:cNvPr id="109" name="Obrázok 108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2827" y="5900970"/>
                <a:ext cx="219075" cy="150495"/>
              </a:xfrm>
              <a:prstGeom prst="rect">
                <a:avLst/>
              </a:prstGeom>
            </p:spPr>
          </p:pic>
          <p:pic>
            <p:nvPicPr>
              <p:cNvPr id="110" name="Obrázok 109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7331" y="5233332"/>
                <a:ext cx="215265" cy="154305"/>
              </a:xfrm>
              <a:prstGeom prst="rect">
                <a:avLst/>
              </a:prstGeom>
            </p:spPr>
          </p:pic>
          <p:pic>
            <p:nvPicPr>
              <p:cNvPr id="111" name="Obrázok 110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769" y="3780179"/>
                <a:ext cx="213360" cy="150495"/>
              </a:xfrm>
              <a:prstGeom prst="rect">
                <a:avLst/>
              </a:prstGeom>
            </p:spPr>
          </p:pic>
          <p:pic>
            <p:nvPicPr>
              <p:cNvPr id="112" name="Obrázok 111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5610" y="3916726"/>
                <a:ext cx="215265" cy="154305"/>
              </a:xfrm>
              <a:prstGeom prst="rect">
                <a:avLst/>
              </a:prstGeom>
            </p:spPr>
          </p:pic>
        </p:grpSp>
        <p:grpSp>
          <p:nvGrpSpPr>
            <p:cNvPr id="5" name="Skupina 4"/>
            <p:cNvGrpSpPr/>
            <p:nvPr/>
          </p:nvGrpSpPr>
          <p:grpSpPr>
            <a:xfrm>
              <a:off x="6228184" y="4149080"/>
              <a:ext cx="1075842" cy="1671497"/>
              <a:chOff x="6160454" y="3933056"/>
              <a:chExt cx="1075842" cy="1671497"/>
            </a:xfrm>
          </p:grpSpPr>
          <p:cxnSp>
            <p:nvCxnSpPr>
              <p:cNvPr id="44" name="Rovná spojovacia šípka 43"/>
              <p:cNvCxnSpPr/>
              <p:nvPr/>
            </p:nvCxnSpPr>
            <p:spPr>
              <a:xfrm>
                <a:off x="6160454" y="3933056"/>
                <a:ext cx="6304" cy="1645977"/>
              </a:xfrm>
              <a:prstGeom prst="straightConnector1">
                <a:avLst/>
              </a:prstGeom>
              <a:ln w="63500">
                <a:solidFill>
                  <a:schemeClr val="accent1">
                    <a:lumMod val="50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ovacia šípka 44"/>
              <p:cNvCxnSpPr/>
              <p:nvPr/>
            </p:nvCxnSpPr>
            <p:spPr>
              <a:xfrm flipV="1">
                <a:off x="6218047" y="4069192"/>
                <a:ext cx="1018249" cy="1535361"/>
              </a:xfrm>
              <a:prstGeom prst="straightConnector1">
                <a:avLst/>
              </a:prstGeom>
              <a:ln w="63500">
                <a:solidFill>
                  <a:schemeClr val="accent1">
                    <a:lumMod val="50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02373-0504-4049-94F6-9CB950BB4CC6}" type="slidenum">
              <a:rPr lang="sk-SK" altLang="sk-SK" smtClean="0"/>
              <a:pPr/>
              <a:t>7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971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TTC algorithm for our example</a:t>
            </a:r>
            <a:endParaRPr lang="sk-SK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>
          <a:xfrm>
            <a:off x="323528" y="6248400"/>
            <a:ext cx="5696272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8" name="Obrázo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6" y="1456637"/>
            <a:ext cx="2135332" cy="1612323"/>
          </a:xfrm>
          <a:prstGeom prst="rect">
            <a:avLst/>
          </a:prstGeom>
        </p:spPr>
      </p:pic>
      <p:sp>
        <p:nvSpPr>
          <p:cNvPr id="47" name="Obdĺžnik 46"/>
          <p:cNvSpPr/>
          <p:nvPr/>
        </p:nvSpPr>
        <p:spPr>
          <a:xfrm>
            <a:off x="636159" y="1412776"/>
            <a:ext cx="2351665" cy="1739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9" name="Skupina 8"/>
          <p:cNvGrpSpPr/>
          <p:nvPr/>
        </p:nvGrpSpPr>
        <p:grpSpPr>
          <a:xfrm>
            <a:off x="4274438" y="1176165"/>
            <a:ext cx="3066714" cy="2468212"/>
            <a:chOff x="745597" y="3626635"/>
            <a:chExt cx="3066714" cy="2468212"/>
          </a:xfrm>
        </p:grpSpPr>
        <p:sp>
          <p:nvSpPr>
            <p:cNvPr id="49" name="Ovál 48"/>
            <p:cNvSpPr/>
            <p:nvPr/>
          </p:nvSpPr>
          <p:spPr>
            <a:xfrm>
              <a:off x="1346001" y="4282251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0" name="Ovál 49"/>
            <p:cNvSpPr/>
            <p:nvPr/>
          </p:nvSpPr>
          <p:spPr>
            <a:xfrm>
              <a:off x="1350120" y="5252949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3" name="Ovál 52"/>
            <p:cNvSpPr/>
            <p:nvPr/>
          </p:nvSpPr>
          <p:spPr>
            <a:xfrm>
              <a:off x="3156260" y="5274977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4" name="Ovál 53"/>
            <p:cNvSpPr/>
            <p:nvPr/>
          </p:nvSpPr>
          <p:spPr>
            <a:xfrm>
              <a:off x="2249071" y="3804463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5" name="Ovál 54"/>
            <p:cNvSpPr/>
            <p:nvPr/>
          </p:nvSpPr>
          <p:spPr>
            <a:xfrm>
              <a:off x="3369898" y="4006944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6" name="Ovál 55"/>
            <p:cNvSpPr/>
            <p:nvPr/>
          </p:nvSpPr>
          <p:spPr>
            <a:xfrm>
              <a:off x="2249071" y="5665525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59" name="Rovná spojovacia šípka 58"/>
            <p:cNvCxnSpPr>
              <a:endCxn id="56" idx="0"/>
            </p:cNvCxnSpPr>
            <p:nvPr/>
          </p:nvCxnSpPr>
          <p:spPr>
            <a:xfrm>
              <a:off x="2315301" y="4019548"/>
              <a:ext cx="6304" cy="1645977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ovná spojovacia šípka 59"/>
            <p:cNvCxnSpPr>
              <a:stCxn id="56" idx="7"/>
              <a:endCxn id="55" idx="3"/>
            </p:cNvCxnSpPr>
            <p:nvPr/>
          </p:nvCxnSpPr>
          <p:spPr>
            <a:xfrm flipV="1">
              <a:off x="2372894" y="4155684"/>
              <a:ext cx="1018249" cy="1535361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ovná spojovacia šípka 66"/>
            <p:cNvCxnSpPr>
              <a:stCxn id="55" idx="2"/>
            </p:cNvCxnSpPr>
            <p:nvPr/>
          </p:nvCxnSpPr>
          <p:spPr>
            <a:xfrm flipH="1" flipV="1">
              <a:off x="2408970" y="3886815"/>
              <a:ext cx="960928" cy="207259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Voľný tvar 68"/>
            <p:cNvSpPr/>
            <p:nvPr/>
          </p:nvSpPr>
          <p:spPr>
            <a:xfrm>
              <a:off x="745597" y="4363701"/>
              <a:ext cx="647453" cy="956603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0" name="Voľný tvar 69"/>
            <p:cNvSpPr/>
            <p:nvPr/>
          </p:nvSpPr>
          <p:spPr>
            <a:xfrm rot="15669820">
              <a:off x="1779731" y="4074186"/>
              <a:ext cx="1258972" cy="1601601"/>
            </a:xfrm>
            <a:custGeom>
              <a:avLst/>
              <a:gdLst>
                <a:gd name="connsiteX0" fmla="*/ 787791 w 787791"/>
                <a:gd name="connsiteY0" fmla="*/ 0 h 1336431"/>
                <a:gd name="connsiteX1" fmla="*/ 492370 w 787791"/>
                <a:gd name="connsiteY1" fmla="*/ 1041010 h 1336431"/>
                <a:gd name="connsiteX2" fmla="*/ 0 w 787791"/>
                <a:gd name="connsiteY2" fmla="*/ 1336431 h 13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791" h="1336431">
                  <a:moveTo>
                    <a:pt x="787791" y="0"/>
                  </a:moveTo>
                  <a:cubicBezTo>
                    <a:pt x="705729" y="409136"/>
                    <a:pt x="623668" y="818272"/>
                    <a:pt x="492370" y="1041010"/>
                  </a:cubicBezTo>
                  <a:cubicBezTo>
                    <a:pt x="361072" y="1263748"/>
                    <a:pt x="180536" y="1300089"/>
                    <a:pt x="0" y="1336431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4" name="Obrázok 1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009" y="3626635"/>
              <a:ext cx="207645" cy="150495"/>
            </a:xfrm>
            <a:prstGeom prst="rect">
              <a:avLst/>
            </a:prstGeom>
          </p:spPr>
        </p:pic>
        <p:pic>
          <p:nvPicPr>
            <p:cNvPr id="24" name="Obrázok 2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710" y="5502295"/>
              <a:ext cx="213360" cy="154305"/>
            </a:xfrm>
            <a:prstGeom prst="rect">
              <a:avLst/>
            </a:prstGeom>
          </p:spPr>
        </p:pic>
        <p:pic>
          <p:nvPicPr>
            <p:cNvPr id="33" name="Obrázok 3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009" y="5944352"/>
              <a:ext cx="219075" cy="150495"/>
            </a:xfrm>
            <a:prstGeom prst="rect">
              <a:avLst/>
            </a:prstGeom>
          </p:spPr>
        </p:pic>
        <p:pic>
          <p:nvPicPr>
            <p:cNvPr id="35" name="Obrázok 3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513" y="5276714"/>
              <a:ext cx="215265" cy="154305"/>
            </a:xfrm>
            <a:prstGeom prst="rect">
              <a:avLst/>
            </a:prstGeom>
          </p:spPr>
        </p:pic>
        <p:pic>
          <p:nvPicPr>
            <p:cNvPr id="36" name="Obrázok 35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951" y="3823561"/>
              <a:ext cx="213360" cy="150495"/>
            </a:xfrm>
            <a:prstGeom prst="rect">
              <a:avLst/>
            </a:prstGeom>
          </p:spPr>
        </p:pic>
        <p:pic>
          <p:nvPicPr>
            <p:cNvPr id="19" name="Obrázok 1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46" y="3960108"/>
              <a:ext cx="215265" cy="154305"/>
            </a:xfrm>
            <a:prstGeom prst="rect">
              <a:avLst/>
            </a:prstGeom>
          </p:spPr>
        </p:pic>
        <p:sp>
          <p:nvSpPr>
            <p:cNvPr id="41" name="Voľný tvar 40"/>
            <p:cNvSpPr/>
            <p:nvPr/>
          </p:nvSpPr>
          <p:spPr>
            <a:xfrm>
              <a:off x="1531646" y="4850154"/>
              <a:ext cx="1617785" cy="446177"/>
            </a:xfrm>
            <a:custGeom>
              <a:avLst/>
              <a:gdLst>
                <a:gd name="connsiteX0" fmla="*/ 1617785 w 1617785"/>
                <a:gd name="connsiteY0" fmla="*/ 446177 h 446177"/>
                <a:gd name="connsiteX1" fmla="*/ 586154 w 1617785"/>
                <a:gd name="connsiteY1" fmla="*/ 701 h 446177"/>
                <a:gd name="connsiteX2" fmla="*/ 0 w 1617785"/>
                <a:gd name="connsiteY2" fmla="*/ 364116 h 4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7785" h="446177">
                  <a:moveTo>
                    <a:pt x="1617785" y="446177"/>
                  </a:moveTo>
                  <a:cubicBezTo>
                    <a:pt x="1236785" y="230277"/>
                    <a:pt x="855785" y="14378"/>
                    <a:pt x="586154" y="701"/>
                  </a:cubicBezTo>
                  <a:cubicBezTo>
                    <a:pt x="316523" y="-12976"/>
                    <a:pt x="158261" y="175570"/>
                    <a:pt x="0" y="364116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cxnSp>
        <p:nvCxnSpPr>
          <p:cNvPr id="102" name="Rovná spojovacia šípka 101"/>
          <p:cNvCxnSpPr>
            <a:endCxn id="101" idx="0"/>
          </p:cNvCxnSpPr>
          <p:nvPr/>
        </p:nvCxnSpPr>
        <p:spPr>
          <a:xfrm>
            <a:off x="6152119" y="4162013"/>
            <a:ext cx="6304" cy="1645977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Voľný tvar 104"/>
          <p:cNvSpPr/>
          <p:nvPr/>
        </p:nvSpPr>
        <p:spPr>
          <a:xfrm rot="11921597">
            <a:off x="7239066" y="4389527"/>
            <a:ext cx="739055" cy="1105821"/>
          </a:xfrm>
          <a:custGeom>
            <a:avLst/>
            <a:gdLst>
              <a:gd name="connsiteX0" fmla="*/ 647453 w 647453"/>
              <a:gd name="connsiteY0" fmla="*/ 956603 h 956603"/>
              <a:gd name="connsiteX1" fmla="*/ 339 w 647453"/>
              <a:gd name="connsiteY1" fmla="*/ 492369 h 956603"/>
              <a:gd name="connsiteX2" fmla="*/ 577115 w 647453"/>
              <a:gd name="connsiteY2" fmla="*/ 0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453" h="956603">
                <a:moveTo>
                  <a:pt x="647453" y="956603"/>
                </a:moveTo>
                <a:cubicBezTo>
                  <a:pt x="329757" y="804203"/>
                  <a:pt x="12062" y="651803"/>
                  <a:pt x="339" y="492369"/>
                </a:cubicBezTo>
                <a:cubicBezTo>
                  <a:pt x="-11384" y="332935"/>
                  <a:pt x="282865" y="166467"/>
                  <a:pt x="577115" y="0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18" name="Skupina 117"/>
          <p:cNvGrpSpPr/>
          <p:nvPr/>
        </p:nvGrpSpPr>
        <p:grpSpPr>
          <a:xfrm>
            <a:off x="4882528" y="3769100"/>
            <a:ext cx="2766601" cy="2468212"/>
            <a:chOff x="4882528" y="3583253"/>
            <a:chExt cx="2766601" cy="2468212"/>
          </a:xfrm>
        </p:grpSpPr>
        <p:sp>
          <p:nvSpPr>
            <p:cNvPr id="96" name="Ovál 95"/>
            <p:cNvSpPr/>
            <p:nvPr/>
          </p:nvSpPr>
          <p:spPr>
            <a:xfrm>
              <a:off x="5224165" y="4238869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7" name="Ovál 96"/>
            <p:cNvSpPr/>
            <p:nvPr/>
          </p:nvSpPr>
          <p:spPr>
            <a:xfrm>
              <a:off x="5186938" y="5209567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8" name="Ovál 97"/>
            <p:cNvSpPr/>
            <p:nvPr/>
          </p:nvSpPr>
          <p:spPr>
            <a:xfrm>
              <a:off x="6993078" y="5231595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9" name="Ovál 98"/>
            <p:cNvSpPr/>
            <p:nvPr/>
          </p:nvSpPr>
          <p:spPr>
            <a:xfrm>
              <a:off x="6127235" y="3761081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0" name="Ovál 99"/>
            <p:cNvSpPr/>
            <p:nvPr/>
          </p:nvSpPr>
          <p:spPr>
            <a:xfrm>
              <a:off x="7248062" y="3963562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1" name="Ovál 100"/>
            <p:cNvSpPr/>
            <p:nvPr/>
          </p:nvSpPr>
          <p:spPr>
            <a:xfrm>
              <a:off x="6085889" y="5622143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07" name="Obrázok 10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173" y="3583253"/>
              <a:ext cx="207645" cy="150495"/>
            </a:xfrm>
            <a:prstGeom prst="rect">
              <a:avLst/>
            </a:prstGeom>
          </p:spPr>
        </p:pic>
        <p:pic>
          <p:nvPicPr>
            <p:cNvPr id="108" name="Obrázok 10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528" y="5458913"/>
              <a:ext cx="213360" cy="154305"/>
            </a:xfrm>
            <a:prstGeom prst="rect">
              <a:avLst/>
            </a:prstGeom>
          </p:spPr>
        </p:pic>
        <p:pic>
          <p:nvPicPr>
            <p:cNvPr id="109" name="Obrázok 10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827" y="5900970"/>
              <a:ext cx="219075" cy="150495"/>
            </a:xfrm>
            <a:prstGeom prst="rect">
              <a:avLst/>
            </a:prstGeom>
          </p:spPr>
        </p:pic>
        <p:pic>
          <p:nvPicPr>
            <p:cNvPr id="110" name="Obrázok 10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331" y="5233332"/>
              <a:ext cx="215265" cy="154305"/>
            </a:xfrm>
            <a:prstGeom prst="rect">
              <a:avLst/>
            </a:prstGeom>
          </p:spPr>
        </p:pic>
        <p:pic>
          <p:nvPicPr>
            <p:cNvPr id="111" name="Obrázok 11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69" y="3780179"/>
              <a:ext cx="213360" cy="150495"/>
            </a:xfrm>
            <a:prstGeom prst="rect">
              <a:avLst/>
            </a:prstGeom>
          </p:spPr>
        </p:pic>
        <p:pic>
          <p:nvPicPr>
            <p:cNvPr id="112" name="Obrázok 11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610" y="3916726"/>
              <a:ext cx="215265" cy="154305"/>
            </a:xfrm>
            <a:prstGeom prst="rect">
              <a:avLst/>
            </a:prstGeom>
          </p:spPr>
        </p:pic>
      </p:grpSp>
      <p:sp>
        <p:nvSpPr>
          <p:cNvPr id="113" name="Voľný tvar 112"/>
          <p:cNvSpPr/>
          <p:nvPr/>
        </p:nvSpPr>
        <p:spPr>
          <a:xfrm rot="5400000">
            <a:off x="5644989" y="4661920"/>
            <a:ext cx="1663104" cy="484589"/>
          </a:xfrm>
          <a:custGeom>
            <a:avLst/>
            <a:gdLst>
              <a:gd name="connsiteX0" fmla="*/ 1617785 w 1617785"/>
              <a:gd name="connsiteY0" fmla="*/ 446177 h 446177"/>
              <a:gd name="connsiteX1" fmla="*/ 586154 w 1617785"/>
              <a:gd name="connsiteY1" fmla="*/ 701 h 446177"/>
              <a:gd name="connsiteX2" fmla="*/ 0 w 1617785"/>
              <a:gd name="connsiteY2" fmla="*/ 364116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785" h="446177">
                <a:moveTo>
                  <a:pt x="1617785" y="446177"/>
                </a:moveTo>
                <a:cubicBezTo>
                  <a:pt x="1236785" y="230277"/>
                  <a:pt x="855785" y="14378"/>
                  <a:pt x="586154" y="701"/>
                </a:cubicBezTo>
                <a:cubicBezTo>
                  <a:pt x="316523" y="-12976"/>
                  <a:pt x="158261" y="175570"/>
                  <a:pt x="0" y="364116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4" name="Rovná spojovacia šípka 113"/>
          <p:cNvCxnSpPr/>
          <p:nvPr/>
        </p:nvCxnSpPr>
        <p:spPr>
          <a:xfrm flipH="1">
            <a:off x="7065612" y="4367051"/>
            <a:ext cx="201719" cy="1028363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Voľný tvar 115"/>
          <p:cNvSpPr/>
          <p:nvPr/>
        </p:nvSpPr>
        <p:spPr>
          <a:xfrm>
            <a:off x="4578210" y="4516070"/>
            <a:ext cx="647453" cy="956603"/>
          </a:xfrm>
          <a:custGeom>
            <a:avLst/>
            <a:gdLst>
              <a:gd name="connsiteX0" fmla="*/ 647453 w 647453"/>
              <a:gd name="connsiteY0" fmla="*/ 956603 h 956603"/>
              <a:gd name="connsiteX1" fmla="*/ 339 w 647453"/>
              <a:gd name="connsiteY1" fmla="*/ 492369 h 956603"/>
              <a:gd name="connsiteX2" fmla="*/ 577115 w 647453"/>
              <a:gd name="connsiteY2" fmla="*/ 0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453" h="956603">
                <a:moveTo>
                  <a:pt x="647453" y="956603"/>
                </a:moveTo>
                <a:cubicBezTo>
                  <a:pt x="329757" y="804203"/>
                  <a:pt x="12062" y="651803"/>
                  <a:pt x="339" y="492369"/>
                </a:cubicBezTo>
                <a:cubicBezTo>
                  <a:pt x="-11384" y="332935"/>
                  <a:pt x="282865" y="166467"/>
                  <a:pt x="577115" y="0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7" name="Voľný tvar 116"/>
          <p:cNvSpPr/>
          <p:nvPr/>
        </p:nvSpPr>
        <p:spPr>
          <a:xfrm rot="11165801">
            <a:off x="5321302" y="4552961"/>
            <a:ext cx="583965" cy="956603"/>
          </a:xfrm>
          <a:custGeom>
            <a:avLst/>
            <a:gdLst>
              <a:gd name="connsiteX0" fmla="*/ 647453 w 647453"/>
              <a:gd name="connsiteY0" fmla="*/ 956603 h 956603"/>
              <a:gd name="connsiteX1" fmla="*/ 339 w 647453"/>
              <a:gd name="connsiteY1" fmla="*/ 492369 h 956603"/>
              <a:gd name="connsiteX2" fmla="*/ 577115 w 647453"/>
              <a:gd name="connsiteY2" fmla="*/ 0 h 95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453" h="956603">
                <a:moveTo>
                  <a:pt x="647453" y="956603"/>
                </a:moveTo>
                <a:cubicBezTo>
                  <a:pt x="329757" y="804203"/>
                  <a:pt x="12062" y="651803"/>
                  <a:pt x="339" y="492369"/>
                </a:cubicBezTo>
                <a:cubicBezTo>
                  <a:pt x="-11384" y="332935"/>
                  <a:pt x="282865" y="166467"/>
                  <a:pt x="577115" y="0"/>
                </a:cubicBezTo>
              </a:path>
            </a:pathLst>
          </a:custGeom>
          <a:noFill/>
          <a:ln w="63500">
            <a:solidFill>
              <a:schemeClr val="accent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5" name="Skupina 4"/>
          <p:cNvGrpSpPr/>
          <p:nvPr/>
        </p:nvGrpSpPr>
        <p:grpSpPr>
          <a:xfrm>
            <a:off x="6160454" y="4118903"/>
            <a:ext cx="1075842" cy="1671497"/>
            <a:chOff x="6160454" y="3933056"/>
            <a:chExt cx="1075842" cy="1671497"/>
          </a:xfrm>
        </p:grpSpPr>
        <p:cxnSp>
          <p:nvCxnSpPr>
            <p:cNvPr id="44" name="Rovná spojovacia šípka 43"/>
            <p:cNvCxnSpPr/>
            <p:nvPr/>
          </p:nvCxnSpPr>
          <p:spPr>
            <a:xfrm>
              <a:off x="6160454" y="3933056"/>
              <a:ext cx="6304" cy="1645977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ovná spojovacia šípka 44"/>
            <p:cNvCxnSpPr/>
            <p:nvPr/>
          </p:nvCxnSpPr>
          <p:spPr>
            <a:xfrm flipV="1">
              <a:off x="6218047" y="4069192"/>
              <a:ext cx="1018249" cy="1535361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02373-0504-4049-94F6-9CB950BB4CC6}" type="slidenum">
              <a:rPr lang="sk-SK" altLang="sk-SK" smtClean="0"/>
              <a:pPr/>
              <a:t>8</a:t>
            </a:fld>
            <a:endParaRPr lang="sk-SK" altLang="sk-SK"/>
          </a:p>
        </p:txBody>
      </p:sp>
      <p:pic>
        <p:nvPicPr>
          <p:cNvPr id="11" name="Obrázo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55502"/>
            <a:ext cx="3877541" cy="20955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14668"/>
            <a:ext cx="2660703" cy="192075"/>
          </a:xfrm>
          <a:prstGeom prst="rect">
            <a:avLst/>
          </a:prstGeom>
        </p:spPr>
      </p:pic>
      <p:pic>
        <p:nvPicPr>
          <p:cNvPr id="58" name="Obrázok 5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5" y="4385082"/>
            <a:ext cx="231276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13" grpId="0" animBg="1"/>
      <p:bldP spid="116" grpId="0" animBg="1"/>
      <p:bldP spid="1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ok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1" y="4310343"/>
            <a:ext cx="6880041" cy="4077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Graphs – Who is who 2</a:t>
            </a:r>
            <a:endParaRPr lang="sk-SK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>
          <a:xfrm>
            <a:off x="323528" y="6248400"/>
            <a:ext cx="5696272" cy="457200"/>
          </a:xfrm>
        </p:spPr>
        <p:txBody>
          <a:bodyPr/>
          <a:lstStyle/>
          <a:p>
            <a:r>
              <a:rPr lang="sk-SK" altLang="sk-SK" smtClean="0"/>
              <a:t>Katarína Cechlárová     Housing markets: graphs &amp; co.               Bilbao 2015</a:t>
            </a:r>
            <a:endParaRPr lang="sk-SK" altLang="sk-SK"/>
          </a:p>
        </p:txBody>
      </p:sp>
      <p:pic>
        <p:nvPicPr>
          <p:cNvPr id="83" name="Obrázok 8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896"/>
            <a:ext cx="3943350" cy="206086"/>
          </a:xfrm>
          <a:prstGeom prst="rect">
            <a:avLst/>
          </a:prstGeom>
        </p:spPr>
      </p:pic>
      <p:pic>
        <p:nvPicPr>
          <p:cNvPr id="82" name="Obrázok 8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50325"/>
            <a:ext cx="737755" cy="202623"/>
          </a:xfrm>
          <a:prstGeom prst="rect">
            <a:avLst/>
          </a:prstGeom>
        </p:spPr>
      </p:pic>
      <p:grpSp>
        <p:nvGrpSpPr>
          <p:cNvPr id="79" name="Skupina 78"/>
          <p:cNvGrpSpPr/>
          <p:nvPr/>
        </p:nvGrpSpPr>
        <p:grpSpPr>
          <a:xfrm>
            <a:off x="5795550" y="775850"/>
            <a:ext cx="2585947" cy="2035322"/>
            <a:chOff x="5795550" y="775850"/>
            <a:chExt cx="2585947" cy="2035322"/>
          </a:xfrm>
        </p:grpSpPr>
        <p:sp>
          <p:nvSpPr>
            <p:cNvPr id="8" name="Ovál 7"/>
            <p:cNvSpPr/>
            <p:nvPr/>
          </p:nvSpPr>
          <p:spPr>
            <a:xfrm>
              <a:off x="6426170" y="1253638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Ovál 8"/>
            <p:cNvSpPr/>
            <p:nvPr/>
          </p:nvSpPr>
          <p:spPr>
            <a:xfrm>
              <a:off x="6430289" y="2224336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vál 9"/>
            <p:cNvSpPr/>
            <p:nvPr/>
          </p:nvSpPr>
          <p:spPr>
            <a:xfrm>
              <a:off x="7329240" y="1726406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vál 10"/>
            <p:cNvSpPr/>
            <p:nvPr/>
          </p:nvSpPr>
          <p:spPr>
            <a:xfrm>
              <a:off x="8236429" y="2246364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vál 11"/>
            <p:cNvSpPr/>
            <p:nvPr/>
          </p:nvSpPr>
          <p:spPr>
            <a:xfrm>
              <a:off x="7329240" y="775850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Ovál 12"/>
            <p:cNvSpPr/>
            <p:nvPr/>
          </p:nvSpPr>
          <p:spPr>
            <a:xfrm>
              <a:off x="8232310" y="1253638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Ovál 17"/>
            <p:cNvSpPr/>
            <p:nvPr/>
          </p:nvSpPr>
          <p:spPr>
            <a:xfrm>
              <a:off x="7329240" y="2636912"/>
              <a:ext cx="145068" cy="17426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20" name="Rovná spojovacia šípka 19"/>
            <p:cNvCxnSpPr>
              <a:stCxn id="8" idx="7"/>
              <a:endCxn id="12" idx="3"/>
            </p:cNvCxnSpPr>
            <p:nvPr/>
          </p:nvCxnSpPr>
          <p:spPr>
            <a:xfrm flipV="1">
              <a:off x="6549993" y="924590"/>
              <a:ext cx="800492" cy="35456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ovacia šípka 20"/>
            <p:cNvCxnSpPr/>
            <p:nvPr/>
          </p:nvCxnSpPr>
          <p:spPr>
            <a:xfrm flipV="1">
              <a:off x="7474308" y="2314156"/>
              <a:ext cx="800492" cy="35456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ovacia šípka 21"/>
            <p:cNvCxnSpPr/>
            <p:nvPr/>
          </p:nvCxnSpPr>
          <p:spPr>
            <a:xfrm>
              <a:off x="6516216" y="1402378"/>
              <a:ext cx="4119" cy="84747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ovacia šípka 24"/>
            <p:cNvCxnSpPr/>
            <p:nvPr/>
          </p:nvCxnSpPr>
          <p:spPr>
            <a:xfrm flipV="1">
              <a:off x="7451674" y="1413830"/>
              <a:ext cx="800492" cy="35456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ovacia šípka 25"/>
            <p:cNvCxnSpPr>
              <a:stCxn id="13" idx="1"/>
              <a:endCxn id="12" idx="6"/>
            </p:cNvCxnSpPr>
            <p:nvPr/>
          </p:nvCxnSpPr>
          <p:spPr>
            <a:xfrm flipH="1" flipV="1">
              <a:off x="7474308" y="862980"/>
              <a:ext cx="779247" cy="41617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ovná spojovacia šípka 28"/>
            <p:cNvCxnSpPr/>
            <p:nvPr/>
          </p:nvCxnSpPr>
          <p:spPr>
            <a:xfrm>
              <a:off x="7413733" y="1844824"/>
              <a:ext cx="4119" cy="84747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ovná spojovacia šípka 29"/>
            <p:cNvCxnSpPr/>
            <p:nvPr/>
          </p:nvCxnSpPr>
          <p:spPr>
            <a:xfrm>
              <a:off x="8314068" y="1427898"/>
              <a:ext cx="4119" cy="84747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ovná spojovacia šípka 30"/>
            <p:cNvCxnSpPr/>
            <p:nvPr/>
          </p:nvCxnSpPr>
          <p:spPr>
            <a:xfrm flipH="1" flipV="1">
              <a:off x="7498097" y="1841388"/>
              <a:ext cx="779247" cy="416178"/>
            </a:xfrm>
            <a:prstGeom prst="straightConnector1">
              <a:avLst/>
            </a:prstGeom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Voľný tvar 33"/>
            <p:cNvSpPr/>
            <p:nvPr/>
          </p:nvSpPr>
          <p:spPr>
            <a:xfrm>
              <a:off x="5795550" y="1392702"/>
              <a:ext cx="647453" cy="956603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2" name="Voľný tvar 41"/>
            <p:cNvSpPr/>
            <p:nvPr/>
          </p:nvSpPr>
          <p:spPr>
            <a:xfrm>
              <a:off x="6611815" y="984738"/>
              <a:ext cx="787791" cy="1336431"/>
            </a:xfrm>
            <a:custGeom>
              <a:avLst/>
              <a:gdLst>
                <a:gd name="connsiteX0" fmla="*/ 787791 w 787791"/>
                <a:gd name="connsiteY0" fmla="*/ 0 h 1336431"/>
                <a:gd name="connsiteX1" fmla="*/ 492370 w 787791"/>
                <a:gd name="connsiteY1" fmla="*/ 1041010 h 1336431"/>
                <a:gd name="connsiteX2" fmla="*/ 0 w 787791"/>
                <a:gd name="connsiteY2" fmla="*/ 1336431 h 13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791" h="1336431">
                  <a:moveTo>
                    <a:pt x="787791" y="0"/>
                  </a:moveTo>
                  <a:cubicBezTo>
                    <a:pt x="705729" y="409136"/>
                    <a:pt x="623668" y="818272"/>
                    <a:pt x="492370" y="1041010"/>
                  </a:cubicBezTo>
                  <a:cubicBezTo>
                    <a:pt x="361072" y="1263748"/>
                    <a:pt x="180536" y="1300089"/>
                    <a:pt x="0" y="1336431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86" name="Obrázok 8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1" y="3084643"/>
            <a:ext cx="7571509" cy="488373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5799867" y="879341"/>
            <a:ext cx="2436562" cy="1458189"/>
            <a:chOff x="5969393" y="4073096"/>
            <a:chExt cx="2436562" cy="1458189"/>
          </a:xfrm>
        </p:grpSpPr>
        <p:cxnSp>
          <p:nvCxnSpPr>
            <p:cNvPr id="73" name="Rovná spojovacia šípka 72"/>
            <p:cNvCxnSpPr>
              <a:stCxn id="67" idx="1"/>
            </p:cNvCxnSpPr>
            <p:nvPr/>
          </p:nvCxnSpPr>
          <p:spPr>
            <a:xfrm flipH="1" flipV="1">
              <a:off x="7626708" y="4073096"/>
              <a:ext cx="779247" cy="41617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Voľný tvar 76"/>
            <p:cNvSpPr/>
            <p:nvPr/>
          </p:nvSpPr>
          <p:spPr>
            <a:xfrm>
              <a:off x="5969393" y="4560629"/>
              <a:ext cx="647453" cy="956603"/>
            </a:xfrm>
            <a:custGeom>
              <a:avLst/>
              <a:gdLst>
                <a:gd name="connsiteX0" fmla="*/ 647453 w 647453"/>
                <a:gd name="connsiteY0" fmla="*/ 956603 h 956603"/>
                <a:gd name="connsiteX1" fmla="*/ 339 w 647453"/>
                <a:gd name="connsiteY1" fmla="*/ 492369 h 956603"/>
                <a:gd name="connsiteX2" fmla="*/ 577115 w 647453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453" h="956603">
                  <a:moveTo>
                    <a:pt x="647453" y="956603"/>
                  </a:moveTo>
                  <a:cubicBezTo>
                    <a:pt x="329757" y="804203"/>
                    <a:pt x="12062" y="651803"/>
                    <a:pt x="339" y="492369"/>
                  </a:cubicBezTo>
                  <a:cubicBezTo>
                    <a:pt x="-11384" y="332935"/>
                    <a:pt x="282865" y="166467"/>
                    <a:pt x="577115" y="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8" name="Voľný tvar 77"/>
            <p:cNvSpPr/>
            <p:nvPr/>
          </p:nvSpPr>
          <p:spPr>
            <a:xfrm>
              <a:off x="6764215" y="4194854"/>
              <a:ext cx="787791" cy="1336431"/>
            </a:xfrm>
            <a:custGeom>
              <a:avLst/>
              <a:gdLst>
                <a:gd name="connsiteX0" fmla="*/ 787791 w 787791"/>
                <a:gd name="connsiteY0" fmla="*/ 0 h 1336431"/>
                <a:gd name="connsiteX1" fmla="*/ 492370 w 787791"/>
                <a:gd name="connsiteY1" fmla="*/ 1041010 h 1336431"/>
                <a:gd name="connsiteX2" fmla="*/ 0 w 787791"/>
                <a:gd name="connsiteY2" fmla="*/ 1336431 h 13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791" h="1336431">
                  <a:moveTo>
                    <a:pt x="787791" y="0"/>
                  </a:moveTo>
                  <a:cubicBezTo>
                    <a:pt x="705729" y="409136"/>
                    <a:pt x="623668" y="818272"/>
                    <a:pt x="492370" y="1041010"/>
                  </a:cubicBezTo>
                  <a:cubicBezTo>
                    <a:pt x="361072" y="1263748"/>
                    <a:pt x="180536" y="1300089"/>
                    <a:pt x="0" y="133643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81" name="Obrázok 8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08843"/>
            <a:ext cx="781050" cy="202623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6297250" y="997746"/>
            <a:ext cx="2394209" cy="430152"/>
            <a:chOff x="6297250" y="997746"/>
            <a:chExt cx="2394209" cy="430152"/>
          </a:xfrm>
        </p:grpSpPr>
        <p:sp>
          <p:nvSpPr>
            <p:cNvPr id="68" name="Ovál 67"/>
            <p:cNvSpPr/>
            <p:nvPr/>
          </p:nvSpPr>
          <p:spPr>
            <a:xfrm>
              <a:off x="6404168" y="1201773"/>
              <a:ext cx="145068" cy="1742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6" name="Obrázok 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250" y="997746"/>
              <a:ext cx="161354" cy="138303"/>
            </a:xfrm>
            <a:prstGeom prst="rect">
              <a:avLst/>
            </a:prstGeom>
          </p:spPr>
        </p:pic>
        <p:pic>
          <p:nvPicPr>
            <p:cNvPr id="7" name="Obrázok 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3156" y="1137746"/>
              <a:ext cx="138303" cy="138303"/>
            </a:xfrm>
            <a:prstGeom prst="rect">
              <a:avLst/>
            </a:prstGeom>
          </p:spPr>
        </p:pic>
        <p:sp>
          <p:nvSpPr>
            <p:cNvPr id="51" name="Ovál 50"/>
            <p:cNvSpPr/>
            <p:nvPr/>
          </p:nvSpPr>
          <p:spPr>
            <a:xfrm>
              <a:off x="8243600" y="1253638"/>
              <a:ext cx="145068" cy="1742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16" name="Obrázok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87513"/>
            <a:ext cx="6892636" cy="453422"/>
          </a:xfrm>
          <a:prstGeom prst="rect">
            <a:avLst/>
          </a:prstGeom>
        </p:spPr>
      </p:pic>
      <p:sp>
        <p:nvSpPr>
          <p:cNvPr id="17" name="Voľný tvar 16"/>
          <p:cNvSpPr/>
          <p:nvPr/>
        </p:nvSpPr>
        <p:spPr>
          <a:xfrm>
            <a:off x="5470770" y="551632"/>
            <a:ext cx="2271688" cy="2159420"/>
          </a:xfrm>
          <a:custGeom>
            <a:avLst/>
            <a:gdLst>
              <a:gd name="connsiteX0" fmla="*/ 1281722 w 2271688"/>
              <a:gd name="connsiteY0" fmla="*/ 81414 h 2159420"/>
              <a:gd name="connsiteX1" fmla="*/ 2243015 w 2271688"/>
              <a:gd name="connsiteY1" fmla="*/ 128306 h 2159420"/>
              <a:gd name="connsiteX2" fmla="*/ 1985107 w 2271688"/>
              <a:gd name="connsiteY2" fmla="*/ 937199 h 2159420"/>
              <a:gd name="connsiteX3" fmla="*/ 1633415 w 2271688"/>
              <a:gd name="connsiteY3" fmla="*/ 1523353 h 2159420"/>
              <a:gd name="connsiteX4" fmla="*/ 1551353 w 2271688"/>
              <a:gd name="connsiteY4" fmla="*/ 2109506 h 2159420"/>
              <a:gd name="connsiteX5" fmla="*/ 285261 w 2271688"/>
              <a:gd name="connsiteY5" fmla="*/ 1992276 h 2159420"/>
              <a:gd name="connsiteX6" fmla="*/ 74245 w 2271688"/>
              <a:gd name="connsiteY6" fmla="*/ 913753 h 2159420"/>
              <a:gd name="connsiteX7" fmla="*/ 1281722 w 2271688"/>
              <a:gd name="connsiteY7" fmla="*/ 81414 h 21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1688" h="2159420">
                <a:moveTo>
                  <a:pt x="1281722" y="81414"/>
                </a:moveTo>
                <a:cubicBezTo>
                  <a:pt x="1643184" y="-49494"/>
                  <a:pt x="2125784" y="-14325"/>
                  <a:pt x="2243015" y="128306"/>
                </a:cubicBezTo>
                <a:cubicBezTo>
                  <a:pt x="2360246" y="270937"/>
                  <a:pt x="2086707" y="704691"/>
                  <a:pt x="1985107" y="937199"/>
                </a:cubicBezTo>
                <a:cubicBezTo>
                  <a:pt x="1883507" y="1169707"/>
                  <a:pt x="1705707" y="1327968"/>
                  <a:pt x="1633415" y="1523353"/>
                </a:cubicBezTo>
                <a:cubicBezTo>
                  <a:pt x="1561123" y="1718738"/>
                  <a:pt x="1776045" y="2031352"/>
                  <a:pt x="1551353" y="2109506"/>
                </a:cubicBezTo>
                <a:cubicBezTo>
                  <a:pt x="1326661" y="2187660"/>
                  <a:pt x="531446" y="2191568"/>
                  <a:pt x="285261" y="1992276"/>
                </a:cubicBezTo>
                <a:cubicBezTo>
                  <a:pt x="39076" y="1792984"/>
                  <a:pt x="-91832" y="1230276"/>
                  <a:pt x="74245" y="913753"/>
                </a:cubicBezTo>
                <a:cubicBezTo>
                  <a:pt x="240322" y="597230"/>
                  <a:pt x="920260" y="212322"/>
                  <a:pt x="1281722" y="81414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Voľný tvar 22"/>
          <p:cNvSpPr/>
          <p:nvPr/>
        </p:nvSpPr>
        <p:spPr>
          <a:xfrm>
            <a:off x="7161985" y="981209"/>
            <a:ext cx="1563128" cy="2025467"/>
          </a:xfrm>
          <a:custGeom>
            <a:avLst/>
            <a:gdLst>
              <a:gd name="connsiteX0" fmla="*/ 1236427 w 1563128"/>
              <a:gd name="connsiteY0" fmla="*/ 17597 h 2025467"/>
              <a:gd name="connsiteX1" fmla="*/ 1222360 w 1563128"/>
              <a:gd name="connsiteY1" fmla="*/ 144206 h 2025467"/>
              <a:gd name="connsiteX2" fmla="*/ 1559984 w 1563128"/>
              <a:gd name="connsiteY2" fmla="*/ 847591 h 2025467"/>
              <a:gd name="connsiteX3" fmla="*/ 1348969 w 1563128"/>
              <a:gd name="connsiteY3" fmla="*/ 1621314 h 2025467"/>
              <a:gd name="connsiteX4" fmla="*/ 687787 w 1563128"/>
              <a:gd name="connsiteY4" fmla="*/ 1958939 h 2025467"/>
              <a:gd name="connsiteX5" fmla="*/ 40673 w 1563128"/>
              <a:gd name="connsiteY5" fmla="*/ 1944871 h 2025467"/>
              <a:gd name="connsiteX6" fmla="*/ 82877 w 1563128"/>
              <a:gd name="connsiteY6" fmla="*/ 1128945 h 2025467"/>
              <a:gd name="connsiteX7" fmla="*/ 209486 w 1563128"/>
              <a:gd name="connsiteY7" fmla="*/ 664711 h 2025467"/>
              <a:gd name="connsiteX8" fmla="*/ 645584 w 1563128"/>
              <a:gd name="connsiteY8" fmla="*/ 397425 h 2025467"/>
              <a:gd name="connsiteX9" fmla="*/ 1236427 w 1563128"/>
              <a:gd name="connsiteY9" fmla="*/ 17597 h 202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3128" h="2025467">
                <a:moveTo>
                  <a:pt x="1236427" y="17597"/>
                </a:moveTo>
                <a:cubicBezTo>
                  <a:pt x="1332556" y="-24606"/>
                  <a:pt x="1168434" y="5874"/>
                  <a:pt x="1222360" y="144206"/>
                </a:cubicBezTo>
                <a:cubicBezTo>
                  <a:pt x="1276286" y="282538"/>
                  <a:pt x="1538883" y="601406"/>
                  <a:pt x="1559984" y="847591"/>
                </a:cubicBezTo>
                <a:cubicBezTo>
                  <a:pt x="1581086" y="1093776"/>
                  <a:pt x="1494335" y="1436089"/>
                  <a:pt x="1348969" y="1621314"/>
                </a:cubicBezTo>
                <a:cubicBezTo>
                  <a:pt x="1203603" y="1806539"/>
                  <a:pt x="905836" y="1905013"/>
                  <a:pt x="687787" y="1958939"/>
                </a:cubicBezTo>
                <a:cubicBezTo>
                  <a:pt x="469738" y="2012865"/>
                  <a:pt x="141491" y="2083203"/>
                  <a:pt x="40673" y="1944871"/>
                </a:cubicBezTo>
                <a:cubicBezTo>
                  <a:pt x="-60145" y="1806539"/>
                  <a:pt x="54741" y="1342305"/>
                  <a:pt x="82877" y="1128945"/>
                </a:cubicBezTo>
                <a:cubicBezTo>
                  <a:pt x="111012" y="915585"/>
                  <a:pt x="115702" y="786631"/>
                  <a:pt x="209486" y="664711"/>
                </a:cubicBezTo>
                <a:cubicBezTo>
                  <a:pt x="303270" y="542791"/>
                  <a:pt x="476772" y="498243"/>
                  <a:pt x="645584" y="397425"/>
                </a:cubicBezTo>
                <a:cubicBezTo>
                  <a:pt x="814396" y="296607"/>
                  <a:pt x="1140298" y="59800"/>
                  <a:pt x="1236427" y="17597"/>
                </a:cubicBezTo>
                <a:close/>
              </a:path>
            </a:pathLst>
          </a:cu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8" name="Skupina 27"/>
          <p:cNvGrpSpPr/>
          <p:nvPr/>
        </p:nvGrpSpPr>
        <p:grpSpPr>
          <a:xfrm>
            <a:off x="6997277" y="4859036"/>
            <a:ext cx="1714496" cy="1162252"/>
            <a:chOff x="6997277" y="4859036"/>
            <a:chExt cx="1714496" cy="1162252"/>
          </a:xfrm>
        </p:grpSpPr>
        <p:sp>
          <p:nvSpPr>
            <p:cNvPr id="64" name="Ovál 63"/>
            <p:cNvSpPr/>
            <p:nvPr/>
          </p:nvSpPr>
          <p:spPr>
            <a:xfrm>
              <a:off x="6997277" y="4859036"/>
              <a:ext cx="500819" cy="497187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5" name="Ovál 64"/>
            <p:cNvSpPr/>
            <p:nvPr/>
          </p:nvSpPr>
          <p:spPr>
            <a:xfrm>
              <a:off x="8210954" y="5524101"/>
              <a:ext cx="500819" cy="497187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61" name="Rovná spojovacia šípka 60"/>
            <p:cNvCxnSpPr/>
            <p:nvPr/>
          </p:nvCxnSpPr>
          <p:spPr>
            <a:xfrm flipH="1" flipV="1">
              <a:off x="7498096" y="5208914"/>
              <a:ext cx="779247" cy="41617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Obrázok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29616"/>
            <a:ext cx="3883995" cy="185777"/>
          </a:xfrm>
          <a:prstGeom prst="rect">
            <a:avLst/>
          </a:prstGeom>
        </p:spPr>
      </p:pic>
      <p:sp>
        <p:nvSpPr>
          <p:cNvPr id="14" name="Zástupný symbol čísla snímky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02373-0504-4049-94F6-9CB950BB4CC6}" type="slidenum">
              <a:rPr lang="sk-SK" altLang="sk-SK" smtClean="0"/>
              <a:pPr/>
              <a:t>9</a:t>
            </a:fld>
            <a:endParaRPr lang="sk-SK" altLang="sk-SK"/>
          </a:p>
        </p:txBody>
      </p:sp>
      <p:pic>
        <p:nvPicPr>
          <p:cNvPr id="33" name="Obrázok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80188"/>
            <a:ext cx="5116735" cy="190500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89831"/>
            <a:ext cx="5115161" cy="1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8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Social optimality: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trichotomous preferences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2$ &#10;\end{document}&#10;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6$ &#10;\end{document}&#10;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Algorithm}: a procedure to solve each instance of the &#10;problem&#10;\end{itemize}&#10;\end{document}&#10;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bigger instance needs more operations and so longer time&#10;&#10;\end{itemize}&#10;\end{document}&#10;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16cm&#10;\begin{document}&#10;&#10;&#10;\begin{itemize}\itemsep0pt&#10;\item {\bf Efficient algorithm:} number of operations grows &#10;as a polynomial in the size of instance&#10;problem&#10;\end{itemize}&#10;\end{document}&#10;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textwidth13.8cm&#10;\begin{document}&#10;\def\M{{\cal M}}&#10;\def\PP{{\cal P}}&#10;\newcommand{\cred}{\textcolor{red}}&#10;\newcommand{\cgr}{\textcolor{magenta}}&#10;\newcommand{\cbl}{\textcolor{blue}}&#10;&#10;&#10;\noindent&#10;An algorithm ${\cal A}$ for a maximization problem ${\cal S}$ is &#10;said to have &#10;{\bf approximation factor} $r$ if&#10;$opt(I)\le r\cdot{\cal A}(I)$ &#10; for each instance $I$ of ${\cal S}$.&#10;\end{document}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\begin{table}[ht]&#10;\centering&#10;\begin{tabular}{|l |c| c|c| }&#10;\hline&#10;Function &amp; \multicolumn{3}{c|}{Approximate value}\\&#10;\hline&#10;$n$ &amp; 10 &amp; 100 &amp; 1000\\&#10;$n\log n$ &amp; 33 &amp; 664 &amp; 9966\\&#10;$n^3$ &amp; 1000 &amp; 1,000,000 &amp; $10^9$\\&#10;\hline&#10;$2^n$ &amp; 1024 &amp; 1.27$\times 10^{30}$ &amp; 1.05$\times 10^{301}$\\&#10;$n!$ &amp; 3,628,800 &amp; $10^{158}$ &amp; 4$\times 10^{2567}$\\&#10;&#10;\hline&#10;\end{tabular}&#10;%\caption{Results}\label{t2}&#10;\end{table}&#10;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NP-complete problems:} so far no efficient algorithm is known&#10;\end{itemize}&#10;\end{document}&#10;&#10;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textwidth16cm&#10;\pagestyle{empty}&#10;\begin{document}&#10;&#10;&#10;\begin{itemize}\itemsep0pt&#10;\item If one  NP-complete problem had an efficient algorithm then &#10;all problems in the whole class NP&#10;\end{itemize}&#10;\end{document}&#10;&#10;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Adam Smith}: Wealth of Nations (1776)&#10;\end{itemize}&#10;\end{document}&#10;&#10;&#10;Walras (1874), Edgeworth (1881)&#10;Arrow &amp;  Debreu (1954) &#10;economies with infinitely divisible goods always have equilibrium, if some convexity assumptions hold&#10;nonconstructive proof: fixed point theorems&#10;Shapley &amp; Scarf (1974)&#10;housing market, constructive proof for equilibrium existence &#10;new milenium:  explosion of interest in economies with indivisible goods&#10;polynomial algorithms, NP-completeness, approximation algorithms&#10;Papadimitriou, Deng, Safra, Vazirani, Woeginger, Sgall, ….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indifference (tie)&#10;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Marie-\'Esprit L\'eon Walras}: Elements of Pure Economics (1874), &#10;\item {\bf Francis Ysidro Edgeworth}: Mathematical Psychics (1881)&#10;\item {\bf Vilfredo Pareto}: Manual of Political Economy (1906) &#10;\end{itemize}&#10;\end{document}&#10;&#10;&#10;Arrow &amp;  Debreu (1954) &#10;economies with infinitely divisible goods always have equilibrium, if some convexity assumptions hold&#10;nonconstructive proof: fixed point theorems&#10;Shapley &amp; Scarf (1974)&#10;housing market, constructive proof for equilibrium existence &#10;new milenium:  explosion of interest in economies with indivisible goods&#10;polynomial algorithms, NP-completeness, approximation algorithms&#10;Papadimitriou, Deng, Safra, Vazirani, Woeginger, Sgall, ….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Keneth Arrow and  G\'erard Debreu}:&#10;\end{itemize}&#10;\end{document}&#10;&#10;&#10;Shapley &amp; Scarf (1974)&#10;housing market, constructive proof for equilibrium existence &#10;new milenium:  explosion of interest in economies with indivisible goods&#10;polynomial algorithms, NP-completeness, approximation algorithms&#10;Papadimitriou, Deng, Safra, Vazirani, Woeginger, Sgall, ….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Lloyd Shapley and Herbert Scarf}: housing market&#10; (1974)&#10;&#10;\end{itemize}&#10;\end{document}&#10;&#10;&#10;new milenium:  explosion of interest in economies with indivisible goods&#10;polynomial algorithms, NP-completeness, approximation algorithms&#10;Papadimitriou, Deng, Safra, Vazirani, Woeginger, Sgall, ….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 &#10;\item economies with infinitely divisible goods always have equilibrium&#10;\item some convexity assumptions hold&#10;\item nonconstructive proof: fixed point theorems (1954)&#10;\end{itemize}&#10;\end{document}&#10;&#10;&#10;Shapley &amp; Scarf (1974)&#10;housing market, constructive proof for equilibrium existence &#10;new milenium:  explosion of interest in economies with indivisible goods&#10;polynomial algorithms, NP-completeness, approximation algorithms&#10;Papadimitriou, Deng, Safra, Vazirani, Woeginger, Sgall, ….&#10;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David Gale}:  algorithmic proof for equilibrium existence &#10; (1974)&#10;&#10;\end{itemize}&#10;\end{document}&#10;&#10;&#10;new milenium:  explosion of interest in economies with indivisible goods&#10;polynomial algorithms, NP-completeness, approximation algorithms&#10;Papadimitriou, Deng, Safra, Vazirani, Woeginger, Sgall, ….&#10;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new milenium}:  explosion of interest in economies with indivisible goods&#10;\end{itemize}&#10;\end{document}&#10;&#10;polynomial algorithms, NP-completeness, approximation algorithms&#10;Papadimitriou, Deng, Safra, Vazirani, Woeginger, Sgall, ….&#10;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Papadimitriou, Deng, Safra, Vazirani, Woeginger, Sgall, $\dots$}&#10;\end{itemize}&#10;\end{document}&#10;&#10;polynomial algorithms, NP-completeness, approximation algorithms&#10;….&#10;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polynomial algorithms, NP-completeness, approximation algorithms&#10;\end{itemize}&#10;\end{document}&#10;&#10;….&#10;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\noindent {\bf Theorem (Fekete, Skutella, Woeginger, 2003).} If the houses of several agents in the market are equivalent,&#10;it is  NP-complete to decide whether an economic equilibrium exists.&#10; &#10;&#10;\end{document}"/>
  <p:tag name="IGUANATEXSIZE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 &#10;\cred{$P(a_1): a_4, a_2,a_6, a_1$}&#10; &#10; $P(a_2): h_{1,3}, a_2$&#10;&#10;\cred{$P(a_3): a_2,a_4,a_5, a_3$}&#10; &#10; $P(a_4): a_2,h_{1,3},a_4$&#10; &#10; $P(a_5): a_2,a_6, a_5$&#10; &#10; $P(a_6): h_{1,3}, a_5, a_6$&#10; 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strict preferences &#10;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1$ &#10;\end{document}&#10;&#10;&#10;\end{document}"/>
  <p:tag name="IGUANATEXSIZE" val="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5$ &#10;\end{document}&#10;&#10;&#10;\end{document}"/>
  <p:tag name="IGUANATEXSIZE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4$ &#10;\end{document}&#10;&#10;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3$ &#10;\end{document}&#10;&#10;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2$ &#10;\end{document}&#10;&#10;&#10;\end{document}"/>
  <p:tag name="IGUANATEXSIZE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6$ &#10;\end{document}&#10;&#10;&#10;\end{document}"/>
  <p:tag name="IGUANATEXSIZE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1$ &#10;\end{document}&#10;&#10;&#10;\end{document}"/>
  <p:tag name="IGUANATEXSIZE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5$ &#10;\end{document}&#10;&#10;&#10;\end{document}"/>
  <p:tag name="IGUANATEXSIZE" val="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4$ &#10;\end{document}&#10;&#10;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3$ &#10;\end{document}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[{\bf Input.}] A  housing market ${\cal M}=(A,{\cal P})$. &#10;\item[{\bf Output.}] A price vector $p$, permutation $\pi=C_1C_2\dots C_r$ of $A$. &#10;\item [{\bf Step 0.}] $N:=A$, round $r:=0$, $p_r=n$.&#10;\item [{\bf Step 1.}] Choose an arbitrary player $i_0\in A$.&#10;\item [{\bf Step 2.}] Player $i_0$ points to his favourite $i_1$ in $N$. &#10;$i_1$ points to his favourite $i_2$ in $N$ etc. &#10;A  cycle  $C$ arises.&#10;\item [{\bf Step 3.}] $p_{r+1}=p_r-1$, $r:=r+1$, $C_r:=C$, &#10;$p(h)=p_r$ for each $h\in C$, $N:=N-C_r$.&#10;\item [{\bf Step 4.}] If $N\ne \emptyset$, go to Step 1, otherwise end.&#10;\end{itemize}&#10;\end{document}&#10;\hrule&#10;\end{figure}&#10;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2$ &#10;\end{document}&#10;&#10;&#10;\end{document}"/>
  <p:tag name="IGUANATEXSIZE" val="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6$ &#10;\end{document}&#10;&#10;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 &#10;\cred{$P(a_1): a_4, a_2,a_6, a_1$}&#10; &#10; $P(a_2): (a_1, a_3), a_2$&#10;&#10;\cred{$P(a_3): a_2,a_4,a_5, a_3$}&#10; &#10; $P(a_4): a_2,(a_1, a_3),a_4$&#10; &#10; $P(a_5): a_2,a_6, a_5$&#10; &#10; $P(a_6): (a_1,a_3), a_5, a_6$&#10; &#10;&#10;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\noindent {\bf Theorem.} &#10;In a trichotomous housing market it is  NP-complete to decide &#10;whether&#10;an economic equilibrium exists. &#10;If a market with strict preferences, the  existence &#10;of equilibrium can be decided in polynomial time. &#10; &#10; &#10;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 &#10;\cred{$P(a_1): a_4, a_2,a_6, a_1$}&#10; &#10; $P(a_2): h_{1,3}, a_2$&#10;&#10;\cred{$P(a_3): a_2,a_4,a_5, a_3$}&#10; &#10; $P(a_4): a_2,h_{1,3},a_4$&#10; &#10; $P(a_5): a_2,a_6, a_5$&#10; &#10; $P(a_6): h_{1,3}, a_5, a_6$&#10; &#10;&#10;&#10;\end{document}"/>
  <p:tag name="IGUANATEXSIZE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1$ &#10;\end{document}&#10;&#10;&#10;\end{document}"/>
  <p:tag name="IGUANATEXSIZE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5$ &#10;\end{document}&#10;&#10;&#10;\end{document}"/>
  <p:tag name="IGUANATEXSIZE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4$ &#10;\end{document}&#10;&#10;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3$ &#10;\end{document}&#10;&#10;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2$ &#10;\end{document}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\textwidth16cm&#10;\noindent {\bf Theorem (Roth, Postlewaite 1977).} If preferences are &#10;strict then strong core contains a unique allocation, and this is output&#10;by the TTC algorithm.&#10;&#10;\end{document}"/>
  <p:tag name="IGUANATEXSIZE" val="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6$ &#10;\end{document}&#10;&#10;&#10;\end{document}"/>
  <p:tag name="IGUANATEXSIZE" val="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{1,3}$ &#10;\end{document}&#10;&#10;&#10;\end{document}"/>
  <p:tag name="IGUANATEXSIZE" val="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5$ &#10;\end{document}&#10;&#10;&#10;\end{document}"/>
  <p:tag name="IGUANATEXSIZE" val="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4$ &#10;\end{document}&#10;&#10;&#10;\end{document}"/>
  <p:tag name="IGUANATEXSIZE" val="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2$ &#10;\end{document}&#10;&#10;&#10;\end{document}"/>
  <p:tag name="IGUANATEXSIZE" val="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6$ &#10;\end{document}&#10;&#10;&#10;\end{document}"/>
  <p:tag name="IGUANATEXSIZE" val="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 &#10;\cred{$P(a_1): a_4, a_2,a_6, a_1$}&#10; &#10; $P(a_2): (a_1, a_3), a_2$&#10;&#10;\cred{$P(a_3): a_2,a_4,a_5, a_3$}&#10; &#10; $P(a_4): a_2,(a_1, a_3),a_4$&#10; &#10; $P(a_5): a_2,a_6, a_5$&#10; &#10; $P(a_6): (a_1,a_3), a_5, a_6$&#10; &#10;&#10;&#10;\end{document}"/>
  <p:tag name="IGUANATEXSIZE" val="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\begin{itemize}\itemsep0pt&#10; \item directed graph $G=(H,E)$; vertices correspond to house types  &#10; \item arcs correspond to agents: $e(a)=(h_i,h_j)\in E$ if $\omega(a)=h_i$ and $h_j$ is the most preferred house type              of $a$&#10;   \end{itemize}&#10; &#10;&#10;&#10;\end{document}"/>
  <p:tag name="IGUANATEXSIZE" val="2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\begin{itemize}\itemsep0pt&#10; \item construct condensation of $G$&#10;  \end{itemize}&#10; &#10;&#10;&#10;\end{document}"/>
  <p:tag name="IGUANATEXSIZE" val="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\begin{itemize}\itemsep0pt&#10; \item all houses in a top SSC  have\\ equal price&#10;      &#10;  \end{itemize}&#10; 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\textwidth16cm&#10;\noindent {\bf Theorem (Gale 1974).} For each housing market, the TTC algorithm&#10;outputs &#10;an equilibrium pair and a&#10; core allocation.&#10;&#10;\end{document}"/>
  <p:tag name="IGUANATEXSIZE" val="2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\begin{itemize}\itemsep0pt&#10;      \item all agents in a top SCC trade with\\ each other &#10;  \end{itemize}&#10; &#10;&#10;&#10;\end{document}"/>
  <p:tag name="IGUANATEXSIZE" val="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\begin{itemize}\itemsep0pt&#10;      \item the top SCC must be Eulerian&#10; %\item the process is repeated for the reduced market&#10;  \end{itemize}&#10; &#10;&#10;&#10;\end{document}"/>
  <p:tag name="IGUANATEXSIZE" val="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\begin{itemize}\itemsep0pt&#10;      \item indgegree=outdegree \\for all vertices&#10;  \end{itemize}&#10; &#10;&#10;&#10;\end{document}"/>
  <p:tag name="IGUANATEXSIZE" val="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{1,3}$ &#10;\end{document}&#10;&#10;&#10;\end{document}"/>
  <p:tag name="IGUANATEXSIZE" val="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5$ &#10;\end{document}&#10;&#10;&#10;\end{document}"/>
  <p:tag name="IGUANATEXSIZE" val="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4$ &#10;\end{document}&#10;&#10;&#10;\end{document}"/>
  <p:tag name="IGUANATEXSIZE" val="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2$ &#10;\end{document}&#10;&#10;&#10;\end{document}"/>
  <p:tag name="IGUANATEXSIZE" val="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6$ &#10;\end{document}&#10;&#10;&#10;\end{document}"/>
  <p:tag name="IGUANATEXSIZE" val="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Let $(p,x)$ be a price-allocation pair. Agent $a$ is&#10;\vspace{-1ex}&#10;\begin{itemize}\itemsep-1ex&#10;\item \cred{unhappy} if $x(a)$ is not among the most preferred &#10; houses is his\\ budget set under $p$&#10;\item \cred{happy} otherwice&#10;\end{itemize}&#10;&#10;\end{document}"/>
  <p:tag name="IGUANATEXSIZE" val="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\noindent&#10;For strict preferences:\\ it is easy to decide whether &#10;${\cal D}({\cal M})=0$.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Directed graph}: vertices $V$, arcs $E$&#10;&#10;\end{itemize}&#10;\end{document}&#10;&#10;&#10;\end{document}"/>
  <p:tag name="IGUANATEXSIZE" val="2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{1,3}$ &#10;\end{document}&#10;&#10;&#10;\end{document}"/>
  <p:tag name="IGUANATEXSIZE" val="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5$ &#10;\end{document}&#10;&#10;&#10;\end{document}"/>
  <p:tag name="IGUANATEXSIZE" val="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4$ &#10;\end{document}&#10;&#10;&#10;\end{document}"/>
  <p:tag name="IGUANATEXSIZE" val="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2$ &#10;\end{document}&#10;&#10;&#10;\end{document}"/>
  <p:tag name="IGUANATEXSIZE" val="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6$ &#10;\end{document}&#10;&#10;&#10;\end{document}"/>
  <p:tag name="IGUANATEXSIZE" val="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\noindent&#10;The \cred{deficiency} ${\cal D}({\cal M})$ of a housing market\\&#10;${\cal M}$  is the minimum number of&#10;unhappy \\ agents in a price-allocation pair. &#10;&#10;&#10;\end{document}"/>
  <p:tag name="IGUANATEXSIZE" val="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Let $(p,x)$ be a price-allocation pair. Agent $a$ is&#10;\vspace{-1ex}&#10;\begin{itemize}\itemsep-1ex&#10;\item \cred{unhappy} if $x(a)$ is not among the most preferred &#10; houses is his\\ budget set under $p$&#10;\item \cred{happy} otherwice&#10;\end{itemize}&#10;&#10;\end{document}"/>
  <p:tag name="IGUANATEXSIZE" val="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\noindent&#10;For strict preferences:\\ it is easy to decide whether &#10;${\cal D}({\cal M})=0$.&#10;\end{document}"/>
  <p:tag name="IGUANATEXSIZE" val="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{1,3}$ &#10;\end{document}&#10;&#10;&#10;\end{document}"/>
  <p:tag name="IGUANATEXSIZE" val="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5$ &#10;\end{document}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path}&#10;\end{itemize}&#10;\end{document}&#10;&#10;&#10;\end{document}"/>
  <p:tag name="IGUANATEXSIZE" val="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4$ &#10;\end{document}&#10;&#10;&#10;\end{document}"/>
  <p:tag name="IGUANATEXSIZE" val="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2$ &#10;\end{document}&#10;&#10;&#10;\end{document}"/>
  <p:tag name="IGUANATEXSIZE" val="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6$ &#10;\end{document}&#10;&#10;&#10;\end{document}"/>
  <p:tag name="IGUANATEXSIZE" val="2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\noindent&#10;{\sc Deficiency} is NP-complete even if each agent &#10;prefers only one house type to his endowment&#10; and there are at most two houses of each type.&#10;&#10;\end{document}"/>
  <p:tag name="IGUANATEXSIZE" val="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\noindent&#10;The \cred{deficiency} ${\cal D}({\cal M})$ of a housing market\\&#10;${\cal M}$  is the minimum number of&#10;unhappy \\ agents in a price-allocation pair. &#10;&#10;&#10;\end{document}"/>
  <p:tag name="IGUANATEXSIZE" val="2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\noindent &#10;There is a 2-approximation algorithm for {\ deficiency} in&#10;trichotomous\\ markets. Moreover, this guarantee is tight.&#10;\end{document}"/>
  <p:tag name="IGUANATEXSIZE" val="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\def\M{{\cal M}}&#10;&#10;\noindent&#10;\begin{itemize}&#10;\item let $C$ be a maximum cycle packing of $\M$, covering agents $A_C$&#10;\end{itemize}&#10;\end{document}"/>
  <p:tag name="IGUANATEXSIZE" val="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\def\M{{\cal M}}&#10;&#10;\noindent&#10;\begin{itemize}&#10;\item If $|A_C|\ge n/2$: give all houses the same price and let&#10;the  cycles of $C$ be trading cycles&#10;\end{itemize}&#10;\end{document}"/>
  <p:tag name="IGUANATEXSIZE" val="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\def\M{{\cal M}}&#10;&#10;\noindent&#10;\begin{itemize}&#10;\item If $|A_C|&lt; n/2$: delete the agents of $A_C$&#10;\end{itemize}&#10;\end{document}"/>
  <p:tag name="IGUANATEXSIZE" val="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\def\M{{\cal M}}&#10;&#10;\noindent&#10;\begin{itemize}&#10;\item remaining market is acyclic $\Longrightarrow$&#10;agents own different houses&#10;\end{itemize}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cycle}&#10;\end{itemize}&#10;\end{document}&#10;&#10;&#10;\end{document}"/>
  <p:tag name="IGUANATEXSIZE" val="2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\def\M{{\cal M}}&#10;&#10;\noindent&#10;\begin{itemize}&#10;\item give prices to houses according to a topological ordering&#10;\end{itemize}&#10;\end{document}"/>
  <p:tag name="IGUANATEXSIZE" val="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\def\M{{\cal M}}&#10;&#10;\noindent&#10;\begin{itemize}&#10;\item nobody is trading but all agents are happy&#10;\end{itemize}&#10;\end{document}"/>
  <p:tag name="IGUANATEXSIZE" val="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&#10;Real markets: 80 000 participants\\&#10;Y. Yuan, Residence exchange wanted, European J. of Oper. Research (1996).&#10;&#10;&#10;\end{document}"/>
  <p:tag name="IGUANATEXSIZE" val="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&#10;The movie illustrates how difficult it is to:\\&#10;1. gather information\\&#10;2. find a suitable exchange with favourable properties&#10;&#10;&#10;\end{document}"/>
  <p:tag name="IGUANATEXSIZE" val="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&#10;{\bf Task:}\\ model the wishes of  agents {\bf plus}&#10; compute the desired solution &#10;{\bf efficiently}&#10;&#10;&#10;\end{document}"/>
  <p:tag name="IGUANATEXSIZE" val="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Set of \cred{{\bf agents}}: $A=S\cup B\cup G\cup M\cup W$, &#10;where  &#10;\begin{itemize}\itemsep0pt&#10;\item $S=\{s_1,s_2,\dots, s_{n_1}\}$ are single agents,  &#10;\item $B=\{b_1,b_2,\dots,b_{n_2}\}$ are boys, $G=\{g_1,g_2,\dots,g_{n_2}\}$ are girls&#10;\item  $M=\{m_1,m_2,\dots, m_{n_3}\}$ are men,   $W=\{w_1,w_2,\dots, w_{n_3}\}$ are women;&#10;\item $E$: set of engaged pairs: $e_i=(b_i,g_i)$&#10;\item  $D$: divorcing couples: $d_i=(m_i,w_i)$&#10;\end{itemize}&#10;\end{document}"/>
  <p:tag name="IGUANATEXSIZE" val="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Set of \cred{{\bf houses}} is $H=\{h(a); a\in S\cup B\cup G\ \cup D\}$&#10;\end{document}"/>
  <p:tag name="IGUANATEXSIZE" val="2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textwidth14cm&#10;\usepackage{color}&#10;&#10;\begin{document}&#10;\def\M{{\cal M}}&#10;\def\MM{{\cal M}}&#10;\newcommand{\cred}{\textcolor{red}}&#10;\newcommand{\cgr}{\textcolor{magenta}}&#10;\newcommand{\cbl}{\textcolor{blue}}&#10;&#10;&#10;\noindent An \cred{\bf exchange} is 1-1 mapping $\MM: A'\to H$, where $A'\subseteq S\cup E\cup M\cup W$, such that&#10;\begin{itemize}\itemsep0pt&#10;\item[$(i)$] $\MM(a)\in P(a)$ for each $a\in A'$; &#10;\item[$(ii)$] if $s\in A'$ then there exists an agent $a'\in A'$ such that $\MM(a')=h(s)$;&#10;\item[$(iii)$] if $e=(b,g)\in A'$ then there exists $a'\in A'$ such that $\MM(a')\in\{ h(b), h(g)\}$;&#10;\item[$(iv)$]  for each $d=(m,w)\in D$, either both $m,w$ belong to $A'$ or none. In the former case there exists an agent $a'\in A'$ such that $\MM(a')=h(d)$.&#10;\end{itemize}&#10;\end{document}"/>
  <p:tag name="IGUANATEXSIZE" val="2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Each agent $a\in A$ declares a subset $P(a)$ of houses &#10;\cred{{\bf acceptable}}.&#10;\end{document}"/>
  <p:tag name="IGUANATEXSIZE" val="2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\noindent&#10;{\bf Theorem.} In an instance $J$ of  {\sc hsed} a necessary &#10;condition for the existence of a complete  exchange is   $|D|\le |E|$. If this is the case, then the existence &#10;of such an exchange  can be decided and found in polynomial time.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acyclic graph}&#10;\end{itemize}&#10;\end{document}&#10;&#10;&#10;\end{document}"/>
  <p:tag name="IGUANATEXSIZE" val="2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MM{{\cal M}}&#10;\newcommand{\cred}{\textcolor{red}}&#10;\newcommand{\cgr}{\textcolor{magenta}}&#10;\newcommand{\cbl}{\textcolor{blue}}&#10;&#10;&#10;\noindent {\bf Theorem.} &#10;The maximum number of moving agents in an instance of HSED&#10; is not approximable within $N^{1-\varepsilon}$ where $N$ is the &#10;number of agents, for any $\varepsilon&gt;0$,  unless P=NP.&#10;\end{document}"/>
  <p:tag name="IGUANATEXSIZE" val="2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MM{{\cal M}}&#10;\newcommand{\cred}{\textcolor{red}}&#10;\newcommand{\cgr}{\textcolor{magenta}}&#10;\newcommand{\cbl}{\textcolor{blue}}&#10;&#10;&#10;\noindent {\bf Proof:}&#10;Gap introducing transformation from (2,2)-E3-SAT.&#10;\end{document}"/>
  <p:tag name="IGUANATEXSIZE" val="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MM{{\cal M}}&#10;\newcommand{\cred}{\textcolor{red}}&#10;\newcommand{\cgr}{\textcolor{magenta}}&#10;\newcommand{\cbl}{\textcolor{blue}}&#10;&#10;&#10;\noindent &#10;Basic gadget: {\em town} for each variable&#10;\end{document}"/>
  <p:tag name="IGUANATEXSIZE" val="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MM{{\cal M}}&#10;\newcommand{\cred}{\textcolor{red}}&#10;\newcommand{\cgr}{\textcolor{magenta}}&#10;\newcommand{\cbl}{\textcolor{blue}}&#10;&#10;&#10;\noindent &#10;$\vdots$&#10;\end{document}"/>
  <p:tag name="IGUANATEXSIZE" val="2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MM{{\cal M}}&#10;\newcommand{\cred}{\textcolor{red}}&#10;\newcommand{\cgr}{\textcolor{magenta}}&#10;\newcommand{\cbl}{\textcolor{blue}}&#10;&#10;&#10;\noindent &#10;One divorcing couple for each clause&#10;\end{document}"/>
  <p:tag name="IGUANATEXSIZE" val="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MM{{\cal M}}&#10;\newcommand{\cred}{\textcolor{red}}&#10;\newcommand{\cgr}{\textcolor{magenta}}&#10;\newcommand{\cbl}{\textcolor{blue}}&#10;&#10;&#10;\noindent &#10;Blue houses of the girls correspond to literals in the formula.&#10;\end{document}"/>
  <p:tag name="IGUANATEXSIZE" val="2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MM{{\cal M}}&#10;\newcommand{\cred}{\textcolor{red}}&#10;\newcommand{\cgr}{\textcolor{magenta}}&#10;\newcommand{\cbl}{\textcolor{blue}}&#10;&#10;&#10;\noindent &#10;$\delta_j$&#10;\end{document}"/>
  <p:tag name="IGUANATEXSIZE" val="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MM{{\cal M}}&#10;\newcommand{\cred}{\textcolor{red}}&#10;\newcommand{\cgr}{\textcolor{magenta}}&#10;\newcommand{\cbl}{\textcolor{blue}}&#10;&#10;&#10;\noindent {\bf Theorem.} &#10;The maximum number of moving agents in an instance of HSED&#10; is not approximable within $N^{1-\varepsilon}$ where $N$ is the &#10;number of agents, for any $\varepsilon&gt;0$,  unless P=NP.&#10;\end{document}"/>
  <p:tag name="IGUANATEXSIZE" val="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MM{{\cal M}}&#10;\newcommand{\cred}{\textcolor{red}}&#10;\newcommand{\cgr}{\textcolor{magenta}}&#10;\newcommand{\cbl}{\textcolor{blue}}&#10;&#10;&#10;\noindent Many single agents are added and together with $d^1$ and&#10; $\delta$ pairs joined into a long cycle.&#10;\end{document}"/>
  <p:tag name="IGUANATEXSIZE" val="2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MM{{\cal M}}&#10;\newcommand{\cred}{\textcolor{red}}&#10;\newcommand{\cgr}{\textcolor{magenta}}&#10;\newcommand{\cbl}{\textcolor{blue}}&#10;&#10;&#10;\noindent &#10;$\vdots$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\begin{itemize}\itemsep-1ex&#10;\item $x$ is in the \cred{core} $C(\M$): no coalition improves&#10;\item $x$  is in the \cred{strong core} $SC(\M)$: no coalition weakly&#10; improves&#10;\end{itemize}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 &#10;$P(a_1): a_4, a_2,a_6, a_1$&#10; &#10; $P(a_2): a_1, a_3, a_2$&#10;&#10;$P(a_3): a_2,a_4,a_5, a_3$&#10; &#10; $P(a_4): a_2,a_1, a_3,a_4$&#10; &#10; $P(a_5): a_2,a_6, a_5$&#10; &#10; $P(a_6): a_1,a_3,a_5, a_6$&#10; 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1$ &#10;\end{document}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5$ &#10;\end{document}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3$ &#10;\end{document}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2$ &#10;\end{document}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6$ &#10;\end{document}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Graph of first preferences&#10; 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%\textwidth16cm&#10;\noindent  TTC outputs the same allocation\\ for any&#10;choice of &#10; agents to point 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4$ &#10;\end{document}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%\textwidth16cm&#10;\noindent  price $p_2=5&lt;p_1$ 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\textwidth20cm&#10;&#10;\begin{itemize}\itemsep-1ex&#10;\item $x$ is \cred{Pareto optimal} $PO(\M$): impossible strictly &#10;improve everybody&#10;\item $x$  is \cred{strongly Pareto optimal} $SPO(\M)$: impossible &#10;strictly improve\\ somebody &#10;while harming nobody&#10;\end{itemize}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%\textwidth16cm&#10;\noindent  price $p_1=6$ 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1$ &#10;\end{document}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5$ &#10;\end{document}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4$ &#10;\end{document}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3$ &#10;\end{document}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2$ &#10;\end{document}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6$ &#10;\end{document}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1$ &#10;\end{document}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5$ &#10;\end{document}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3$ &#10;\end{document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Stability: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2$ &#10;\end{document}&#10;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6$ &#10;\end{document}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%\textwidth16cm&#10;\noindent  There exist allocations that cannot be produced by TTC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4$ &#10;\end{document}&#10;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 &#10;$P(a_1): a_4, a_2,a_6, a_1$&#10; &#10; $P(a_2): a_1, a_3, a_2$&#10;&#10;$P(a_3): a_2,a_4,a_5, a_3$&#10; &#10; $P(a_4): a_2,a_1, a_3,a_4$&#10; &#10; $P(a_5): a_2,a_6, a_5$&#10; &#10; $P(a_6): a_1,a_3,a_5, a_6$&#10; &#10;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1$ &#10;\end{document}&#10;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5$ &#10;\end{document}&#10;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4$ &#10;\end{document}&#10;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3$ &#10;\end{document}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2$ &#10;\end{document}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{\bf Housing market} $\M$ is a pair: set of agents $A$, preferences profile&#10;$\PP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6$ &#10;\end{document}&#10;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%\textwidth16cm&#10;\noindent  price $p_2=5&lt;p_1$ 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%\textwidth16cm&#10;\noindent  price $p_1=6$ 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 &#10;$P(a_1): a_4, a_2,a_6, a_1$&#10; &#10; $P(a_2): (a_1, a_3), a_2$&#10;&#10;$P(a_3): a_2,a_4,a_5, a_3$&#10; &#10; $P(a_4): a_2,(a_1, a_3),a_4$&#10; &#10; $P(a_5): a_2,a_6, a_5$&#10; &#10; $P(a_6): (a_1,a_3), a_5, a_6$&#10; &#10;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1$ &#10;\end{document}&#10;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5$ &#10;\end{document}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4$ &#10;\end{document}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3$ &#10;\end{document}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2$ &#10;\end{document}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6$ &#10;\end{document}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 &#10;$P(a_1): a_4, a_2,a_6, a_1$&#10; &#10; $P(a_2): (a_1, a_3), a_2$&#10;&#10;$P(a_3): a_2,a_4,a_5, a_3$&#10; &#10; $P(a_4): a_2,(a_1, a_3),a_4$&#10; &#10; $P(a_5): a_2,a_6, a_5$&#10; &#10; $P(a_6): (a_1,a_3), a_5,a_6$&#10; &#10;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1$ &#10;\end{document}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5$ &#10;\end{document}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4$ &#10;\end{document}&#10;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3$ &#10;\end{document}&#10;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2$ &#10;\end{document}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6$ &#10;\end{document}&#10;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 &#10;$P(a_1): a_4, a_2,a_6, a_1$&#10; &#10; $P(a_2): (a_1, a_3), a_2$&#10;&#10;$P(a_3): a_2,a_4,a_5, a_3$&#10; &#10; $P(a_4): a_2,(a_1, a_3),a_4$&#10; &#10; $P(a_5): a_2,a_6, a_5$&#10; &#10; $P(a_6): (a_1,a_3), a_5, a_6$&#10; &#10;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%\textwidth16cm&#10;\noindent  Neither allocation is in the strong core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%\textwidth16cm&#10;\noindent  Is the  strong core nonempty?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Graph of first preferences&#10; 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{\bf Allocation (redistribution)} $x$: consists of \cred{trading cycles}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1$ &#10;\end{document}&#10;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5$ &#10;\end{document}&#10;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4$ &#10;\end{document}&#10;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3$ &#10;\end{document}&#10;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2$ &#10;\end{document}&#10;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6$ &#10;\end{document}&#10;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1$ &#10;\end{document}&#10;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5$ &#10;\end{document}&#10;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4$ &#10;\end{document}&#10;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3$ &#10;\end{document}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Economic (competitive, Walrasian) equilibrim:&#10;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2$ &#10;\end{document}&#10;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6$ &#10;\end{document}&#10;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A {\bf condensation} of graph $G$ has as vertices&#10; strongly connected components of $G$&#10;\end{itemize}&#10;\end{document}&#10;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Directed graph}: vertices $V$, arcs $E$&#10;&#10;\end{itemize}&#10;\end{document}&#10;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path}&#10;\end{itemize}&#10;\end{document}&#10;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A graph $G$ is {\bf strongly connected} if for each pair of vertices&#10;$u$ and $v$ there is a path from $u$ to $v$ and a path from $v$ to $u$&#10;\end{itemize}&#10;\end{document}&#10;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{\bf cycle}&#10;\end{itemize}&#10;\end{document}&#10;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A subgraph $G'$ of $G$ is its {\bf strongly connected component}&#10; if it is a maximal strongly connected subgraph&#10;\end{itemize}&#10;\end{document}&#10;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 {\bf Top strongly connected component}&#10;\end{itemize}&#10;\end{document}&#10;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 {\bf Cycle cover:} all vertices are in vertex disjoint cycles&#10;\end{itemize}&#10;\end{document}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\begin{itemize}\itemsep-1ex&#10;\item prices $p$ and allocation $x$ such that each agent has a most preferred&#10;house in her budget set&#10;\end{itemize}&#10;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itemize}\itemsep0pt&#10;\item  {\bf Eulerian graph:} all edges are in edge disjoint cycles&#10;\end{itemize}&#10;\end{document}&#10;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$ &#10;\end{document}&#10;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v$ &#10;\end{document}&#10;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&#10;%\noindent&#10; &#10; &#10;$P(a_1): a_4, a_2,a_6, a_1$&#10; &#10; $P(a_2): (a_1, a_3), a_2$&#10;&#10;$P(a_3): a_2,a_4,a_5, a_3$&#10; &#10; $P(a_4): a_2,(a_1, a_3),a_4$&#10; &#10; $P(a_5): a_2,a_6, a_5$&#10; &#10; $P(a_6): (a_1,a_3), a_5, a_6$&#10; &#10;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\textwidth5cm&#10;\noindent &#10;{\bf Theorem.} Let $\M$ be any housing market and let $D$\\ be a &#10;sink SCC in the condensation of $G_F(\M)$. Then\\ the strong core&#10;of $\M$ is nonempty if and only if $D$\\ admits a cycle cover and&#10;the strong core of submarket\\ $\M'=\M\backslash D$ is  nonempty.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\def\M{{\cal M}}&#10;\def\PP{{\cal P}}&#10;\newcommand{\cred}{\textcolor{red}}&#10;\newcommand{\cgr}{\textcolor{magenta}}&#10;\newcommand{\cbl}{\textcolor{blue}}&#10;&#10;%\textwidth16cm&#10;\noindent  {\bf Strong core is empty.}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1$ &#10;\end{document}&#10;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5$ &#10;\end{document}&#10;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4$ &#10;\end{document}&#10;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3$ &#10;\end{document}&#10;&#10;&#10;\end{document}"/>
  <p:tag name="IGUANATEXSIZE" val="20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3982</TotalTime>
  <Words>554</Words>
  <Application>Microsoft Office PowerPoint</Application>
  <PresentationFormat>Prezentácia na obrazovke (4:3)</PresentationFormat>
  <Paragraphs>90</Paragraphs>
  <Slides>25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Symbol</vt:lpstr>
      <vt:lpstr>Times New Roman</vt:lpstr>
      <vt:lpstr>Wingdings</vt:lpstr>
      <vt:lpstr>Pixel</vt:lpstr>
      <vt:lpstr>HOUSING MARKETS: graphs &amp; co.</vt:lpstr>
      <vt:lpstr>Housing market</vt:lpstr>
      <vt:lpstr>Prezentácia programu PowerPoint</vt:lpstr>
      <vt:lpstr>Graphs – Who is who 1</vt:lpstr>
      <vt:lpstr>TTC algorithm for strict preferences</vt:lpstr>
      <vt:lpstr>TTC algorithm for strict preferences</vt:lpstr>
      <vt:lpstr>TTC algorithm for our example</vt:lpstr>
      <vt:lpstr>TTC algorithm for our example</vt:lpstr>
      <vt:lpstr>Graphs – Who is who 2</vt:lpstr>
      <vt:lpstr>Algorithm to find strong core</vt:lpstr>
      <vt:lpstr>Computational complexity – Who is Who</vt:lpstr>
      <vt:lpstr>Brief history: economic equilibrium </vt:lpstr>
      <vt:lpstr>Prezentácia programu PowerPoint</vt:lpstr>
      <vt:lpstr>Prezentácia programu PowerPoint</vt:lpstr>
      <vt:lpstr>Prezentácia programu PowerPoint</vt:lpstr>
      <vt:lpstr>Approximate equilibrium</vt:lpstr>
      <vt:lpstr>Approximate equilibrium</vt:lpstr>
      <vt:lpstr>Prezentácia programu PowerPoint</vt:lpstr>
      <vt:lpstr>Motivation in the movie</vt:lpstr>
      <vt:lpstr>Housing market with divorcing and engaged pairs</vt:lpstr>
      <vt:lpstr>Each divorcing couple needs an egaged pair</vt:lpstr>
      <vt:lpstr>Prezentácia programu PowerPoint</vt:lpstr>
      <vt:lpstr>Prezentácia programu PowerPoint</vt:lpstr>
      <vt:lpstr>The talk was based on papers:</vt:lpstr>
      <vt:lpstr>Thank you for your attention!</vt:lpstr>
    </vt:vector>
  </TitlesOfParts>
  <Company>UPJS  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Teória systémov</dc:title>
  <dc:creator>Katka</dc:creator>
  <cp:lastModifiedBy>Katka</cp:lastModifiedBy>
  <cp:revision>141</cp:revision>
  <cp:lastPrinted>2012-02-06T10:13:28Z</cp:lastPrinted>
  <dcterms:created xsi:type="dcterms:W3CDTF">2011-09-19T12:03:37Z</dcterms:created>
  <dcterms:modified xsi:type="dcterms:W3CDTF">2015-10-23T09:35:22Z</dcterms:modified>
</cp:coreProperties>
</file>